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9"/>
  </p:normalViewPr>
  <p:slideViewPr>
    <p:cSldViewPr snapToGrid="0" snapToObjects="1">
      <p:cViewPr>
        <p:scale>
          <a:sx n="94" d="100"/>
          <a:sy n="94" d="100"/>
        </p:scale>
        <p:origin x="73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67AE193-ABD1-A146-A91D-68C88C301E47}" type="datetimeFigureOut">
              <a:rPr lang="en-US" smtClean="0"/>
              <a:t>5/5/19</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65B0D6F-0239-7448-AEB9-64BA1D8F7347}" type="slidenum">
              <a:rPr lang="en-US" smtClean="0"/>
              <a:t>‹#›</a:t>
            </a:fld>
            <a:endParaRPr lang="en-US"/>
          </a:p>
        </p:txBody>
      </p:sp>
    </p:spTree>
    <p:extLst>
      <p:ext uri="{BB962C8B-B14F-4D97-AF65-F5344CB8AC3E}">
        <p14:creationId xmlns:p14="http://schemas.microsoft.com/office/powerpoint/2010/main" val="2955160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7AE193-ABD1-A146-A91D-68C88C301E47}" type="datetimeFigureOut">
              <a:rPr lang="en-US" smtClean="0"/>
              <a:t>5/5/19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65B0D6F-0239-7448-AEB9-64BA1D8F7347}" type="slidenum">
              <a:rPr lang="en-US" smtClean="0"/>
              <a:t>‹#›</a:t>
            </a:fld>
            <a:endParaRPr lang="en-US"/>
          </a:p>
        </p:txBody>
      </p:sp>
    </p:spTree>
    <p:extLst>
      <p:ext uri="{BB962C8B-B14F-4D97-AF65-F5344CB8AC3E}">
        <p14:creationId xmlns:p14="http://schemas.microsoft.com/office/powerpoint/2010/main" val="455326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7AE193-ABD1-A146-A91D-68C88C301E47}" type="datetimeFigureOut">
              <a:rPr lang="en-US" smtClean="0"/>
              <a:t>5/5/19</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65B0D6F-0239-7448-AEB9-64BA1D8F7347}"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348542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67AE193-ABD1-A146-A91D-68C88C301E47}" type="datetimeFigureOut">
              <a:rPr lang="en-US" smtClean="0"/>
              <a:t>5/5/19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65B0D6F-0239-7448-AEB9-64BA1D8F7347}" type="slidenum">
              <a:rPr lang="en-US" smtClean="0"/>
              <a:t>‹#›</a:t>
            </a:fld>
            <a:endParaRPr lang="en-US"/>
          </a:p>
        </p:txBody>
      </p:sp>
    </p:spTree>
    <p:extLst>
      <p:ext uri="{BB962C8B-B14F-4D97-AF65-F5344CB8AC3E}">
        <p14:creationId xmlns:p14="http://schemas.microsoft.com/office/powerpoint/2010/main" val="14929330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67AE193-ABD1-A146-A91D-68C88C301E47}" type="datetimeFigureOut">
              <a:rPr lang="en-US" smtClean="0"/>
              <a:t>5/5/19</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65B0D6F-0239-7448-AEB9-64BA1D8F7347}"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643466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67AE193-ABD1-A146-A91D-68C88C301E47}" type="datetimeFigureOut">
              <a:rPr lang="en-US" smtClean="0"/>
              <a:t>5/5/19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65B0D6F-0239-7448-AEB9-64BA1D8F7347}" type="slidenum">
              <a:rPr lang="en-US" smtClean="0"/>
              <a:t>‹#›</a:t>
            </a:fld>
            <a:endParaRPr lang="en-US"/>
          </a:p>
        </p:txBody>
      </p:sp>
    </p:spTree>
    <p:extLst>
      <p:ext uri="{BB962C8B-B14F-4D97-AF65-F5344CB8AC3E}">
        <p14:creationId xmlns:p14="http://schemas.microsoft.com/office/powerpoint/2010/main" val="41882975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7AE193-ABD1-A146-A91D-68C88C301E47}" type="datetimeFigureOut">
              <a:rPr lang="en-US" smtClean="0"/>
              <a:t>5/5/19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65B0D6F-0239-7448-AEB9-64BA1D8F7347}" type="slidenum">
              <a:rPr lang="en-US" smtClean="0"/>
              <a:t>‹#›</a:t>
            </a:fld>
            <a:endParaRPr lang="en-US"/>
          </a:p>
        </p:txBody>
      </p:sp>
    </p:spTree>
    <p:extLst>
      <p:ext uri="{BB962C8B-B14F-4D97-AF65-F5344CB8AC3E}">
        <p14:creationId xmlns:p14="http://schemas.microsoft.com/office/powerpoint/2010/main" val="30721693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7AE193-ABD1-A146-A91D-68C88C301E47}" type="datetimeFigureOut">
              <a:rPr lang="en-US" smtClean="0"/>
              <a:t>5/5/19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65B0D6F-0239-7448-AEB9-64BA1D8F7347}" type="slidenum">
              <a:rPr lang="en-US" smtClean="0"/>
              <a:t>‹#›</a:t>
            </a:fld>
            <a:endParaRPr lang="en-US"/>
          </a:p>
        </p:txBody>
      </p:sp>
    </p:spTree>
    <p:extLst>
      <p:ext uri="{BB962C8B-B14F-4D97-AF65-F5344CB8AC3E}">
        <p14:creationId xmlns:p14="http://schemas.microsoft.com/office/powerpoint/2010/main" val="3327422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7AE193-ABD1-A146-A91D-68C88C301E47}" type="datetimeFigureOut">
              <a:rPr lang="en-US" smtClean="0"/>
              <a:t>5/5/19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65B0D6F-0239-7448-AEB9-64BA1D8F7347}" type="slidenum">
              <a:rPr lang="en-US" smtClean="0"/>
              <a:t>‹#›</a:t>
            </a:fld>
            <a:endParaRPr lang="en-US"/>
          </a:p>
        </p:txBody>
      </p:sp>
    </p:spTree>
    <p:extLst>
      <p:ext uri="{BB962C8B-B14F-4D97-AF65-F5344CB8AC3E}">
        <p14:creationId xmlns:p14="http://schemas.microsoft.com/office/powerpoint/2010/main" val="473430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7AE193-ABD1-A146-A91D-68C88C301E47}" type="datetimeFigureOut">
              <a:rPr lang="en-US" smtClean="0"/>
              <a:t>5/5/19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65B0D6F-0239-7448-AEB9-64BA1D8F7347}" type="slidenum">
              <a:rPr lang="en-US" smtClean="0"/>
              <a:t>‹#›</a:t>
            </a:fld>
            <a:endParaRPr lang="en-US"/>
          </a:p>
        </p:txBody>
      </p:sp>
    </p:spTree>
    <p:extLst>
      <p:ext uri="{BB962C8B-B14F-4D97-AF65-F5344CB8AC3E}">
        <p14:creationId xmlns:p14="http://schemas.microsoft.com/office/powerpoint/2010/main" val="1210662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7AE193-ABD1-A146-A91D-68C88C301E47}" type="datetimeFigureOut">
              <a:rPr lang="en-US" smtClean="0"/>
              <a:t>5/5/19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65B0D6F-0239-7448-AEB9-64BA1D8F7347}" type="slidenum">
              <a:rPr lang="en-US" smtClean="0"/>
              <a:t>‹#›</a:t>
            </a:fld>
            <a:endParaRPr lang="en-US"/>
          </a:p>
        </p:txBody>
      </p:sp>
    </p:spTree>
    <p:extLst>
      <p:ext uri="{BB962C8B-B14F-4D97-AF65-F5344CB8AC3E}">
        <p14:creationId xmlns:p14="http://schemas.microsoft.com/office/powerpoint/2010/main" val="1552901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7AE193-ABD1-A146-A91D-68C88C301E47}" type="datetimeFigureOut">
              <a:rPr lang="en-US" smtClean="0"/>
              <a:t>5/5/19</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65B0D6F-0239-7448-AEB9-64BA1D8F7347}" type="slidenum">
              <a:rPr lang="en-US" smtClean="0"/>
              <a:t>‹#›</a:t>
            </a:fld>
            <a:endParaRPr lang="en-US"/>
          </a:p>
        </p:txBody>
      </p:sp>
    </p:spTree>
    <p:extLst>
      <p:ext uri="{BB962C8B-B14F-4D97-AF65-F5344CB8AC3E}">
        <p14:creationId xmlns:p14="http://schemas.microsoft.com/office/powerpoint/2010/main" val="1234814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67AE193-ABD1-A146-A91D-68C88C301E47}" type="datetimeFigureOut">
              <a:rPr lang="en-US" smtClean="0"/>
              <a:t>5/5/19</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65B0D6F-0239-7448-AEB9-64BA1D8F7347}" type="slidenum">
              <a:rPr lang="en-US" smtClean="0"/>
              <a:t>‹#›</a:t>
            </a:fld>
            <a:endParaRPr lang="en-US"/>
          </a:p>
        </p:txBody>
      </p:sp>
    </p:spTree>
    <p:extLst>
      <p:ext uri="{BB962C8B-B14F-4D97-AF65-F5344CB8AC3E}">
        <p14:creationId xmlns:p14="http://schemas.microsoft.com/office/powerpoint/2010/main" val="6516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7AE193-ABD1-A146-A91D-68C88C301E47}" type="datetimeFigureOut">
              <a:rPr lang="en-US" smtClean="0"/>
              <a:t>5/5/19</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65B0D6F-0239-7448-AEB9-64BA1D8F7347}" type="slidenum">
              <a:rPr lang="en-US" smtClean="0"/>
              <a:t>‹#›</a:t>
            </a:fld>
            <a:endParaRPr lang="en-US"/>
          </a:p>
        </p:txBody>
      </p:sp>
    </p:spTree>
    <p:extLst>
      <p:ext uri="{BB962C8B-B14F-4D97-AF65-F5344CB8AC3E}">
        <p14:creationId xmlns:p14="http://schemas.microsoft.com/office/powerpoint/2010/main" val="3271935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67AE193-ABD1-A146-A91D-68C88C301E47}" type="datetimeFigureOut">
              <a:rPr lang="en-US" smtClean="0"/>
              <a:t>5/5/19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65B0D6F-0239-7448-AEB9-64BA1D8F7347}" type="slidenum">
              <a:rPr lang="en-US" smtClean="0"/>
              <a:t>‹#›</a:t>
            </a:fld>
            <a:endParaRPr lang="en-US"/>
          </a:p>
        </p:txBody>
      </p:sp>
    </p:spTree>
    <p:extLst>
      <p:ext uri="{BB962C8B-B14F-4D97-AF65-F5344CB8AC3E}">
        <p14:creationId xmlns:p14="http://schemas.microsoft.com/office/powerpoint/2010/main" val="1999493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67AE193-ABD1-A146-A91D-68C88C301E47}" type="datetimeFigureOut">
              <a:rPr lang="en-US" smtClean="0"/>
              <a:t>5/5/19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65B0D6F-0239-7448-AEB9-64BA1D8F7347}" type="slidenum">
              <a:rPr lang="en-US" smtClean="0"/>
              <a:t>‹#›</a:t>
            </a:fld>
            <a:endParaRPr lang="en-US"/>
          </a:p>
        </p:txBody>
      </p:sp>
    </p:spTree>
    <p:extLst>
      <p:ext uri="{BB962C8B-B14F-4D97-AF65-F5344CB8AC3E}">
        <p14:creationId xmlns:p14="http://schemas.microsoft.com/office/powerpoint/2010/main" val="1694443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67AE193-ABD1-A146-A91D-68C88C301E47}" type="datetimeFigureOut">
              <a:rPr lang="en-US" smtClean="0"/>
              <a:t>5/5/19</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65B0D6F-0239-7448-AEB9-64BA1D8F7347}" type="slidenum">
              <a:rPr lang="en-US" smtClean="0"/>
              <a:t>‹#›</a:t>
            </a:fld>
            <a:endParaRPr lang="en-US"/>
          </a:p>
        </p:txBody>
      </p:sp>
    </p:spTree>
    <p:extLst>
      <p:ext uri="{BB962C8B-B14F-4D97-AF65-F5344CB8AC3E}">
        <p14:creationId xmlns:p14="http://schemas.microsoft.com/office/powerpoint/2010/main" val="18585297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6BAF9-B252-E345-B6BE-2F3821465041}"/>
              </a:ext>
            </a:extLst>
          </p:cNvPr>
          <p:cNvSpPr>
            <a:spLocks noGrp="1"/>
          </p:cNvSpPr>
          <p:nvPr>
            <p:ph type="ctrTitle"/>
          </p:nvPr>
        </p:nvSpPr>
        <p:spPr/>
        <p:txBody>
          <a:bodyPr>
            <a:normAutofit fontScale="90000"/>
          </a:bodyPr>
          <a:lstStyle/>
          <a:p>
            <a:r>
              <a:rPr lang="en-US" dirty="0"/>
              <a:t>3D Deep Learning for Efficient and Robust Landmark Detection in Volumetric Data </a:t>
            </a:r>
            <a:br>
              <a:rPr lang="en-US" dirty="0"/>
            </a:br>
            <a:endParaRPr lang="en-US" dirty="0"/>
          </a:p>
        </p:txBody>
      </p:sp>
      <p:sp>
        <p:nvSpPr>
          <p:cNvPr id="3" name="Subtitle 2">
            <a:extLst>
              <a:ext uri="{FF2B5EF4-FFF2-40B4-BE49-F238E27FC236}">
                <a16:creationId xmlns:a16="http://schemas.microsoft.com/office/drawing/2014/main" id="{CBFF2A64-8200-CF47-934B-2FC7399434C7}"/>
              </a:ext>
            </a:extLst>
          </p:cNvPr>
          <p:cNvSpPr>
            <a:spLocks noGrp="1"/>
          </p:cNvSpPr>
          <p:nvPr>
            <p:ph type="subTitle" idx="1"/>
          </p:nvPr>
        </p:nvSpPr>
        <p:spPr/>
        <p:txBody>
          <a:bodyPr/>
          <a:lstStyle/>
          <a:p>
            <a:r>
              <a:rPr lang="en-US" dirty="0"/>
              <a:t>Kannan </a:t>
            </a:r>
            <a:r>
              <a:rPr lang="en-US" dirty="0" err="1"/>
              <a:t>Neten</a:t>
            </a:r>
            <a:r>
              <a:rPr lang="en-US" dirty="0"/>
              <a:t> Dharan</a:t>
            </a:r>
          </a:p>
          <a:p>
            <a:endParaRPr lang="en-US" dirty="0"/>
          </a:p>
        </p:txBody>
      </p:sp>
    </p:spTree>
    <p:extLst>
      <p:ext uri="{BB962C8B-B14F-4D97-AF65-F5344CB8AC3E}">
        <p14:creationId xmlns:p14="http://schemas.microsoft.com/office/powerpoint/2010/main" val="3640095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F0084-7F3D-F741-A2AD-120C2F587679}"/>
              </a:ext>
            </a:extLst>
          </p:cNvPr>
          <p:cNvSpPr>
            <a:spLocks noGrp="1"/>
          </p:cNvSpPr>
          <p:nvPr>
            <p:ph type="title"/>
          </p:nvPr>
        </p:nvSpPr>
        <p:spPr/>
        <p:txBody>
          <a:bodyPr>
            <a:normAutofit fontScale="90000"/>
          </a:bodyPr>
          <a:lstStyle/>
          <a:p>
            <a:r>
              <a:rPr lang="en-US" dirty="0"/>
              <a:t>Implementation Part 1: Shallow Network with Separable Filters </a:t>
            </a:r>
            <a:br>
              <a:rPr lang="en-US" dirty="0"/>
            </a:br>
            <a:endParaRPr lang="en-US"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810E9C76-7DAB-5445-9921-43B55225632D}"/>
                  </a:ext>
                </a:extLst>
              </p:cNvPr>
              <p:cNvSpPr>
                <a:spLocks noGrp="1"/>
              </p:cNvSpPr>
              <p:nvPr>
                <p:ph idx="1"/>
              </p:nvPr>
            </p:nvSpPr>
            <p:spPr>
              <a:xfrm>
                <a:off x="2589212" y="2133600"/>
                <a:ext cx="8915400" cy="4100290"/>
              </a:xfrm>
            </p:spPr>
            <p:txBody>
              <a:bodyPr>
                <a:normAutofit lnSpcReduction="10000"/>
              </a:bodyPr>
              <a:lstStyle/>
              <a:p>
                <a:r>
                  <a:rPr lang="en-US" dirty="0"/>
                  <a:t>With a bit abuse of symbols, suppose </a:t>
                </a:r>
                <a14:m>
                  <m:oMath xmlns:m="http://schemas.openxmlformats.org/officeDocument/2006/math">
                    <m:sSubSup>
                      <m:sSubSupPr>
                        <m:ctrlPr>
                          <a:rPr lang="en-US" i="1">
                            <a:latin typeface="Cambria Math" panose="02040503050406030204" pitchFamily="18" charset="0"/>
                          </a:rPr>
                        </m:ctrlPr>
                      </m:sSubSupPr>
                      <m:e>
                        <m:r>
                          <a:rPr lang="en-US" i="1">
                            <a:latin typeface="Cambria Math" panose="02040503050406030204" pitchFamily="18" charset="0"/>
                          </a:rPr>
                          <m:t>𝑊</m:t>
                        </m:r>
                      </m:e>
                      <m:sub>
                        <m:r>
                          <a:rPr lang="en-US" i="1">
                            <a:latin typeface="Cambria Math" panose="02040503050406030204" pitchFamily="18" charset="0"/>
                          </a:rPr>
                          <m:t>𝑥</m:t>
                        </m:r>
                        <m:r>
                          <a:rPr lang="en-US" i="1">
                            <a:latin typeface="Cambria Math" panose="02040503050406030204" pitchFamily="18" charset="0"/>
                          </a:rPr>
                          <m:t>,</m:t>
                        </m:r>
                        <m:r>
                          <a:rPr lang="en-US" i="1">
                            <a:latin typeface="Cambria Math" panose="02040503050406030204" pitchFamily="18" charset="0"/>
                          </a:rPr>
                          <m:t>𝑦</m:t>
                        </m:r>
                        <m:r>
                          <a:rPr lang="en-US" i="1">
                            <a:latin typeface="Cambria Math" panose="02040503050406030204" pitchFamily="18" charset="0"/>
                          </a:rPr>
                          <m:t>,</m:t>
                        </m:r>
                        <m:r>
                          <a:rPr lang="en-US" i="1">
                            <a:latin typeface="Cambria Math" panose="02040503050406030204" pitchFamily="18" charset="0"/>
                          </a:rPr>
                          <m:t>𝑧</m:t>
                        </m:r>
                      </m:sub>
                      <m:sup/>
                    </m:sSubSup>
                  </m:oMath>
                </a14:m>
                <a:r>
                  <a:rPr lang="en-US" dirty="0"/>
                  <a:t> is a 3D filter with size </a:t>
                </a:r>
                <a:r>
                  <a:rPr lang="en-US" dirty="0" err="1"/>
                  <a:t>nx</a:t>
                </a:r>
                <a:r>
                  <a:rPr lang="en-US" dirty="0"/>
                  <a:t> × </a:t>
                </a:r>
                <a:r>
                  <a:rPr lang="en-US" dirty="0" err="1"/>
                  <a:t>ny</a:t>
                </a:r>
                <a:r>
                  <a:rPr lang="en-US" dirty="0"/>
                  <a:t> × </a:t>
                </a:r>
                <a:r>
                  <a:rPr lang="en-US" dirty="0" err="1"/>
                  <a:t>nz</a:t>
                </a:r>
                <a:r>
                  <a:rPr lang="en-US" dirty="0"/>
                  <a:t> . </a:t>
                </a:r>
              </a:p>
              <a:p>
                <a:r>
                  <a:rPr lang="en-US" dirty="0"/>
                  <a:t>Here, we assume that </a:t>
                </a:r>
                <a14:m>
                  <m:oMath xmlns:m="http://schemas.openxmlformats.org/officeDocument/2006/math">
                    <m:sSubSup>
                      <m:sSubSupPr>
                        <m:ctrlPr>
                          <a:rPr lang="en-US" i="1">
                            <a:latin typeface="Cambria Math" panose="02040503050406030204" pitchFamily="18" charset="0"/>
                          </a:rPr>
                        </m:ctrlPr>
                      </m:sSubSupPr>
                      <m:e>
                        <m:r>
                          <a:rPr lang="en-US" i="1">
                            <a:latin typeface="Cambria Math" panose="02040503050406030204" pitchFamily="18" charset="0"/>
                          </a:rPr>
                          <m:t>𝑊</m:t>
                        </m:r>
                      </m:e>
                      <m:sub>
                        <m:r>
                          <a:rPr lang="en-US" b="0" i="1" smtClean="0">
                            <a:latin typeface="Cambria Math" panose="02040503050406030204" pitchFamily="18" charset="0"/>
                          </a:rPr>
                          <m:t>𝑥</m:t>
                        </m:r>
                        <m:r>
                          <a:rPr lang="en-US" i="1">
                            <a:latin typeface="Cambria Math" panose="02040503050406030204" pitchFamily="18" charset="0"/>
                          </a:rPr>
                          <m:t>,</m:t>
                        </m:r>
                        <m:r>
                          <a:rPr lang="en-US" b="0" i="1" smtClean="0">
                            <a:latin typeface="Cambria Math" panose="02040503050406030204" pitchFamily="18" charset="0"/>
                          </a:rPr>
                          <m:t>𝑦</m:t>
                        </m:r>
                        <m:r>
                          <a:rPr lang="en-US" b="0" i="1" smtClean="0">
                            <a:latin typeface="Cambria Math" panose="02040503050406030204" pitchFamily="18" charset="0"/>
                          </a:rPr>
                          <m:t>,</m:t>
                        </m:r>
                        <m:r>
                          <a:rPr lang="en-US" b="0" i="1" smtClean="0">
                            <a:latin typeface="Cambria Math" panose="02040503050406030204" pitchFamily="18" charset="0"/>
                          </a:rPr>
                          <m:t>𝑧</m:t>
                        </m:r>
                      </m:sub>
                      <m:sup/>
                    </m:sSubSup>
                  </m:oMath>
                </a14:m>
                <a:r>
                  <a:rPr lang="en-US" dirty="0"/>
                  <a:t> is separable that is we can make it into three-dimensional vectors, </a:t>
                </a:r>
                <a14:m>
                  <m:oMath xmlns:m="http://schemas.openxmlformats.org/officeDocument/2006/math">
                    <m:sSubSup>
                      <m:sSubSupPr>
                        <m:ctrlPr>
                          <a:rPr lang="en-US" i="1">
                            <a:latin typeface="Cambria Math" panose="02040503050406030204" pitchFamily="18" charset="0"/>
                          </a:rPr>
                        </m:ctrlPr>
                      </m:sSubSupPr>
                      <m:e>
                        <m:r>
                          <a:rPr lang="en-US" i="1">
                            <a:latin typeface="Cambria Math" panose="02040503050406030204" pitchFamily="18" charset="0"/>
                          </a:rPr>
                          <m:t>𝑊</m:t>
                        </m:r>
                      </m:e>
                      <m:sub>
                        <m:r>
                          <a:rPr lang="en-US" b="0" i="1" smtClean="0">
                            <a:latin typeface="Cambria Math" panose="02040503050406030204" pitchFamily="18" charset="0"/>
                          </a:rPr>
                          <m:t>𝑥</m:t>
                        </m:r>
                      </m:sub>
                      <m:sup/>
                    </m:sSubSup>
                  </m:oMath>
                </a14:m>
                <a:r>
                  <a:rPr lang="en-US" dirty="0"/>
                  <a:t>, </a:t>
                </a:r>
                <a14:m>
                  <m:oMath xmlns:m="http://schemas.openxmlformats.org/officeDocument/2006/math">
                    <m:sSubSup>
                      <m:sSubSupPr>
                        <m:ctrlPr>
                          <a:rPr lang="en-US" i="1">
                            <a:latin typeface="Cambria Math" panose="02040503050406030204" pitchFamily="18" charset="0"/>
                          </a:rPr>
                        </m:ctrlPr>
                      </m:sSubSupPr>
                      <m:e>
                        <m:r>
                          <a:rPr lang="en-US" i="1">
                            <a:latin typeface="Cambria Math" panose="02040503050406030204" pitchFamily="18" charset="0"/>
                          </a:rPr>
                          <m:t>𝑊</m:t>
                        </m:r>
                      </m:e>
                      <m:sub>
                        <m:r>
                          <a:rPr lang="en-US" b="0" i="1" smtClean="0">
                            <a:latin typeface="Cambria Math" panose="02040503050406030204" pitchFamily="18" charset="0"/>
                          </a:rPr>
                          <m:t>𝑦</m:t>
                        </m:r>
                      </m:sub>
                      <m:sup/>
                    </m:sSubSup>
                  </m:oMath>
                </a14:m>
                <a:r>
                  <a:rPr lang="en-US" dirty="0"/>
                  <a:t> and </a:t>
                </a:r>
                <a14:m>
                  <m:oMath xmlns:m="http://schemas.openxmlformats.org/officeDocument/2006/math">
                    <m:sSubSup>
                      <m:sSubSupPr>
                        <m:ctrlPr>
                          <a:rPr lang="en-US" i="1">
                            <a:latin typeface="Cambria Math" panose="02040503050406030204" pitchFamily="18" charset="0"/>
                          </a:rPr>
                        </m:ctrlPr>
                      </m:sSubSupPr>
                      <m:e>
                        <m:r>
                          <a:rPr lang="en-US" i="1">
                            <a:latin typeface="Cambria Math" panose="02040503050406030204" pitchFamily="18" charset="0"/>
                          </a:rPr>
                          <m:t>𝑊</m:t>
                        </m:r>
                      </m:e>
                      <m:sub>
                        <m:r>
                          <a:rPr lang="en-US" b="0" i="1" smtClean="0">
                            <a:latin typeface="Cambria Math" panose="02040503050406030204" pitchFamily="18" charset="0"/>
                          </a:rPr>
                          <m:t>𝑧</m:t>
                        </m:r>
                      </m:sub>
                      <m:sup/>
                    </m:sSubSup>
                    <m:r>
                      <a:rPr lang="en-US" b="0" i="0" smtClean="0">
                        <a:latin typeface="Cambria Math" panose="02040503050406030204" pitchFamily="18" charset="0"/>
                      </a:rPr>
                      <m:t>. </m:t>
                    </m:r>
                  </m:oMath>
                </a14:m>
                <a:endParaRPr lang="en-US" dirty="0"/>
              </a:p>
              <a:p>
                <a:r>
                  <a:rPr lang="en-US" dirty="0"/>
                  <a:t>The following equation is used for training our shallow neural network</a:t>
                </a:r>
              </a:p>
              <a:p>
                <a:pPr marL="0" indent="0">
                  <a:buNone/>
                </a:pPr>
                <a14:m>
                  <m:oMathPara xmlns:m="http://schemas.openxmlformats.org/officeDocument/2006/math">
                    <m:oMathParaPr>
                      <m:jc m:val="centerGroup"/>
                    </m:oMathParaPr>
                    <m:oMath xmlns:m="http://schemas.openxmlformats.org/officeDocument/2006/math">
                      <m:r>
                        <a:rPr lang="en-US" i="1" dirty="0">
                          <a:latin typeface="Cambria Math" panose="02040503050406030204" pitchFamily="18" charset="0"/>
                        </a:rPr>
                        <m:t>𝐸</m:t>
                      </m:r>
                      <m:r>
                        <a:rPr lang="en-US" i="1" dirty="0">
                          <a:latin typeface="Cambria Math" panose="02040503050406030204" pitchFamily="18" charset="0"/>
                        </a:rPr>
                        <m:t> = ||</m:t>
                      </m:r>
                      <m:r>
                        <a:rPr lang="en-US" i="1" dirty="0">
                          <a:latin typeface="Cambria Math" panose="02040503050406030204" pitchFamily="18" charset="0"/>
                        </a:rPr>
                        <m:t>𝑌</m:t>
                      </m:r>
                      <m:r>
                        <a:rPr lang="en-US" i="1" dirty="0">
                          <a:latin typeface="Cambria Math" panose="02040503050406030204" pitchFamily="18" charset="0"/>
                        </a:rPr>
                        <m:t> − </m:t>
                      </m:r>
                      <m:r>
                        <a:rPr lang="en-US" i="1" dirty="0">
                          <a:latin typeface="Cambria Math" panose="02040503050406030204" pitchFamily="18" charset="0"/>
                        </a:rPr>
                        <m:t>𝑋</m:t>
                      </m:r>
                      <m:r>
                        <a:rPr lang="en-US" i="1" dirty="0">
                          <a:latin typeface="Cambria Math" panose="02040503050406030204" pitchFamily="18" charset="0"/>
                        </a:rPr>
                        <m:t> ||ˆ2 + </m:t>
                      </m:r>
                      <m:r>
                        <a:rPr lang="el-GR" i="1" dirty="0">
                          <a:latin typeface="Cambria Math" panose="02040503050406030204" pitchFamily="18" charset="0"/>
                        </a:rPr>
                        <m:t>𝛼</m:t>
                      </m:r>
                      <m:nary>
                        <m:naryPr>
                          <m:chr m:val="∑"/>
                          <m:ctrlPr>
                            <a:rPr lang="pt" i="1">
                              <a:latin typeface="Cambria Math" panose="02040503050406030204" pitchFamily="18" charset="0"/>
                            </a:rPr>
                          </m:ctrlPr>
                        </m:naryPr>
                        <m:sub>
                          <m:r>
                            <m:rPr>
                              <m:brk m:alnAt="23"/>
                            </m:rPr>
                            <a:rPr lang="en-US" i="1">
                              <a:latin typeface="Cambria Math" panose="02040503050406030204" pitchFamily="18" charset="0"/>
                            </a:rPr>
                            <m:t>𝑖</m:t>
                          </m:r>
                          <m:r>
                            <a:rPr lang="pt" i="1">
                              <a:latin typeface="Cambria Math" panose="02040503050406030204" pitchFamily="18" charset="0"/>
                            </a:rPr>
                            <m:t>=</m:t>
                          </m:r>
                          <m:r>
                            <a:rPr lang="en-US" i="1">
                              <a:latin typeface="Cambria Math" panose="02040503050406030204" pitchFamily="18" charset="0"/>
                            </a:rPr>
                            <m:t>1</m:t>
                          </m:r>
                        </m:sub>
                        <m:sup>
                          <m:r>
                            <a:rPr lang="pt" i="1">
                              <a:latin typeface="Cambria Math" panose="02040503050406030204" pitchFamily="18" charset="0"/>
                            </a:rPr>
                            <m:t>𝑛</m:t>
                          </m:r>
                        </m:sup>
                        <m:e>
                          <m:sSubSup>
                            <m:sSubSupPr>
                              <m:ctrlPr>
                                <a:rPr lang="en-US" i="1">
                                  <a:latin typeface="Cambria Math" panose="02040503050406030204" pitchFamily="18" charset="0"/>
                                </a:rPr>
                              </m:ctrlPr>
                            </m:sSubSupPr>
                            <m:e>
                              <m:r>
                                <a:rPr lang="en-US" i="1">
                                  <a:latin typeface="Cambria Math" panose="02040503050406030204" pitchFamily="18" charset="0"/>
                                </a:rPr>
                                <m:t>𝑊</m:t>
                              </m:r>
                            </m:e>
                            <m:sub>
                              <m:r>
                                <a:rPr lang="en-US" i="1">
                                  <a:latin typeface="Cambria Math" panose="02040503050406030204" pitchFamily="18" charset="0"/>
                                </a:rPr>
                                <m:t>𝑖</m:t>
                              </m:r>
                            </m:sub>
                            <m:sup>
                              <m:r>
                                <a:rPr lang="en-US" i="1">
                                  <a:latin typeface="Cambria Math" panose="02040503050406030204" pitchFamily="18" charset="0"/>
                                </a:rPr>
                                <m:t>0</m:t>
                              </m:r>
                            </m:sup>
                          </m:sSubSup>
                          <m:r>
                            <a:rPr lang="en-US" i="1">
                              <a:latin typeface="Cambria Math" panose="02040503050406030204" pitchFamily="18" charset="0"/>
                            </a:rPr>
                            <m:t>−</m:t>
                          </m:r>
                        </m:e>
                      </m:nary>
                      <m:sSubSup>
                        <m:sSubSupPr>
                          <m:ctrlPr>
                            <a:rPr lang="en-US" i="1">
                              <a:latin typeface="Cambria Math" panose="02040503050406030204" pitchFamily="18" charset="0"/>
                            </a:rPr>
                          </m:ctrlPr>
                        </m:sSubSupPr>
                        <m:e>
                          <m:r>
                            <a:rPr lang="en-US" i="1">
                              <a:latin typeface="Cambria Math" panose="02040503050406030204" pitchFamily="18" charset="0"/>
                            </a:rPr>
                            <m:t>𝑚𝑒𝑎𝑛</m:t>
                          </m:r>
                          <m:r>
                            <a:rPr lang="en-US" i="1">
                              <a:latin typeface="Cambria Math" panose="02040503050406030204" pitchFamily="18" charset="0"/>
                            </a:rPr>
                            <m:t>(</m:t>
                          </m:r>
                          <m:r>
                            <a:rPr lang="en-US" i="1">
                              <a:latin typeface="Cambria Math" panose="02040503050406030204" pitchFamily="18" charset="0"/>
                            </a:rPr>
                            <m:t>𝑊</m:t>
                          </m:r>
                        </m:e>
                        <m:sub>
                          <m:r>
                            <a:rPr lang="en-US" i="1">
                              <a:latin typeface="Cambria Math" panose="02040503050406030204" pitchFamily="18" charset="0"/>
                            </a:rPr>
                            <m:t>𝑖</m:t>
                          </m:r>
                        </m:sub>
                        <m:sup>
                          <m:r>
                            <a:rPr lang="en-US" i="1">
                              <a:latin typeface="Cambria Math" panose="02040503050406030204" pitchFamily="18" charset="0"/>
                            </a:rPr>
                            <m:t>0</m:t>
                          </m:r>
                        </m:sup>
                      </m:sSubSup>
                      <m:r>
                        <a:rPr lang="en-US" i="1">
                          <a:latin typeface="Cambria Math" panose="02040503050406030204" pitchFamily="18" charset="0"/>
                        </a:rPr>
                        <m:t>)</m:t>
                      </m:r>
                      <m:r>
                        <a:rPr lang="en-US" i="1">
                          <a:latin typeface="Cambria Math" panose="02040503050406030204" pitchFamily="18" charset="0"/>
                        </a:rPr>
                        <m:t>+</m:t>
                      </m:r>
                      <m:sSubSup>
                        <m:sSubSupPr>
                          <m:ctrlPr>
                            <a:rPr lang="en-US" i="1">
                              <a:latin typeface="Cambria Math" panose="02040503050406030204" pitchFamily="18" charset="0"/>
                            </a:rPr>
                          </m:ctrlPr>
                        </m:sSubSupPr>
                        <m:e>
                          <m:r>
                            <a:rPr lang="en-US" i="1">
                              <a:latin typeface="Cambria Math" panose="02040503050406030204" pitchFamily="18" charset="0"/>
                            </a:rPr>
                            <m:t>𝑏</m:t>
                          </m:r>
                        </m:e>
                        <m:sub>
                          <m:r>
                            <a:rPr lang="en-US" i="1">
                              <a:latin typeface="Cambria Math" panose="02040503050406030204" pitchFamily="18" charset="0"/>
                            </a:rPr>
                            <m:t>𝑗</m:t>
                          </m:r>
                        </m:sub>
                        <m:sup>
                          <m:r>
                            <a:rPr lang="en-US" i="1">
                              <a:latin typeface="Cambria Math" panose="02040503050406030204" pitchFamily="18" charset="0"/>
                            </a:rPr>
                            <m:t>0</m:t>
                          </m:r>
                        </m:sup>
                      </m:sSubSup>
                      <m:r>
                        <a:rPr lang="en-US" i="1" dirty="0">
                          <a:latin typeface="Cambria Math" panose="02040503050406030204" pitchFamily="18" charset="0"/>
                        </a:rPr>
                        <m:t>. </m:t>
                      </m:r>
                    </m:oMath>
                  </m:oMathPara>
                </a14:m>
                <a:endParaRPr lang="en-US" dirty="0"/>
              </a:p>
              <a:p>
                <a:r>
                  <a:rPr lang="en-US" dirty="0"/>
                  <a:t>And then they propose a separable filter using a filter bank with S= 32. (in this experiment)</a:t>
                </a:r>
              </a:p>
              <a:p>
                <a:r>
                  <a:rPr lang="en-US" dirty="0"/>
                  <a:t>In the first iteration, the network weights and filter bank are initialized with random values. However, in the following iterations, they are both initialized with the optimal values from the previous iteration. </a:t>
                </a:r>
              </a:p>
              <a:p>
                <a:endParaRPr lang="en-US" dirty="0"/>
              </a:p>
              <a:p>
                <a:endParaRPr lang="en-US" dirty="0"/>
              </a:p>
              <a:p>
                <a:endParaRPr lang="en-US" dirty="0"/>
              </a:p>
            </p:txBody>
          </p:sp>
        </mc:Choice>
        <mc:Fallback>
          <p:sp>
            <p:nvSpPr>
              <p:cNvPr id="3" name="Content Placeholder 2">
                <a:extLst>
                  <a:ext uri="{FF2B5EF4-FFF2-40B4-BE49-F238E27FC236}">
                    <a16:creationId xmlns:a16="http://schemas.microsoft.com/office/drawing/2014/main" id="{810E9C76-7DAB-5445-9921-43B55225632D}"/>
                  </a:ext>
                </a:extLst>
              </p:cNvPr>
              <p:cNvSpPr>
                <a:spLocks noGrp="1" noRot="1" noChangeAspect="1" noMove="1" noResize="1" noEditPoints="1" noAdjustHandles="1" noChangeArrowheads="1" noChangeShapeType="1" noTextEdit="1"/>
              </p:cNvSpPr>
              <p:nvPr>
                <p:ph idx="1"/>
              </p:nvPr>
            </p:nvSpPr>
            <p:spPr>
              <a:xfrm>
                <a:off x="2589212" y="2133600"/>
                <a:ext cx="8915400" cy="4100290"/>
              </a:xfrm>
              <a:blipFill>
                <a:blip r:embed="rId2"/>
                <a:stretch>
                  <a:fillRect l="-570" t="-1238" r="-712"/>
                </a:stretch>
              </a:blipFill>
            </p:spPr>
            <p:txBody>
              <a:bodyPr/>
              <a:lstStyle/>
              <a:p>
                <a:r>
                  <a:rPr lang="en-US">
                    <a:noFill/>
                  </a:rPr>
                  <a:t> </a:t>
                </a:r>
              </a:p>
            </p:txBody>
          </p:sp>
        </mc:Fallback>
      </mc:AlternateContent>
    </p:spTree>
    <p:extLst>
      <p:ext uri="{BB962C8B-B14F-4D97-AF65-F5344CB8AC3E}">
        <p14:creationId xmlns:p14="http://schemas.microsoft.com/office/powerpoint/2010/main" val="3804755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23586-8655-5247-89E9-A57E2369021C}"/>
              </a:ext>
            </a:extLst>
          </p:cNvPr>
          <p:cNvSpPr>
            <a:spLocks noGrp="1"/>
          </p:cNvSpPr>
          <p:nvPr>
            <p:ph type="title"/>
          </p:nvPr>
        </p:nvSpPr>
        <p:spPr/>
        <p:txBody>
          <a:bodyPr>
            <a:normAutofit fontScale="90000"/>
          </a:bodyPr>
          <a:lstStyle/>
          <a:p>
            <a:r>
              <a:rPr lang="en-US" dirty="0"/>
              <a:t>Implementation Part 2: Training Sparse Deep Network </a:t>
            </a:r>
            <a:br>
              <a:rPr lang="en-US" dirty="0"/>
            </a:br>
            <a:br>
              <a:rPr lang="en-US" dirty="0"/>
            </a:br>
            <a:endParaRPr lang="en-US" dirty="0"/>
          </a:p>
        </p:txBody>
      </p:sp>
      <p:sp>
        <p:nvSpPr>
          <p:cNvPr id="3" name="Content Placeholder 2">
            <a:extLst>
              <a:ext uri="{FF2B5EF4-FFF2-40B4-BE49-F238E27FC236}">
                <a16:creationId xmlns:a16="http://schemas.microsoft.com/office/drawing/2014/main" id="{358E113A-22AD-0F47-87CD-85CA0CC49A42}"/>
              </a:ext>
            </a:extLst>
          </p:cNvPr>
          <p:cNvSpPr>
            <a:spLocks noGrp="1"/>
          </p:cNvSpPr>
          <p:nvPr>
            <p:ph idx="1"/>
          </p:nvPr>
        </p:nvSpPr>
        <p:spPr/>
        <p:txBody>
          <a:bodyPr/>
          <a:lstStyle/>
          <a:p>
            <a:r>
              <a:rPr lang="en-US" dirty="0"/>
              <a:t>Using a shallow network, we can efficiently test all voxels in the volume and assign a detection score to each voxel. </a:t>
            </a:r>
          </a:p>
          <a:p>
            <a:r>
              <a:rPr lang="en-US" dirty="0"/>
              <a:t>After that, we preserve 2000 candidates with the largest detection scores. </a:t>
            </a:r>
          </a:p>
          <a:p>
            <a:r>
              <a:rPr lang="en-US" dirty="0"/>
              <a:t>The number of preserved candidates is tuned to have a high probability to include the correct detection (e.g., hypotheses within one-voxel distance to the ground truth). </a:t>
            </a:r>
          </a:p>
          <a:p>
            <a:r>
              <a:rPr lang="en-US" dirty="0"/>
              <a:t>However, most of the preserved candidates are still false positives. </a:t>
            </a:r>
          </a:p>
          <a:p>
            <a:r>
              <a:rPr lang="en-US" dirty="0"/>
              <a:t>In the next step, we train a deep network to further reduce the false positives. </a:t>
            </a:r>
          </a:p>
          <a:p>
            <a:endParaRPr lang="en-US" dirty="0"/>
          </a:p>
        </p:txBody>
      </p:sp>
    </p:spTree>
    <p:extLst>
      <p:ext uri="{BB962C8B-B14F-4D97-AF65-F5344CB8AC3E}">
        <p14:creationId xmlns:p14="http://schemas.microsoft.com/office/powerpoint/2010/main" val="4269117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8E6D3-7A30-FE44-97E9-E7FDBA27218F}"/>
              </a:ext>
            </a:extLst>
          </p:cNvPr>
          <p:cNvSpPr>
            <a:spLocks noGrp="1"/>
          </p:cNvSpPr>
          <p:nvPr>
            <p:ph type="title"/>
          </p:nvPr>
        </p:nvSpPr>
        <p:spPr/>
        <p:txBody>
          <a:bodyPr>
            <a:normAutofit fontScale="90000"/>
          </a:bodyPr>
          <a:lstStyle/>
          <a:p>
            <a:r>
              <a:rPr lang="en-US" dirty="0"/>
              <a:t>Implementation Part 2: Training Sparse Deep Network </a:t>
            </a:r>
            <a:br>
              <a:rPr lang="en-US" dirty="0"/>
            </a:br>
            <a:br>
              <a:rPr lang="en-US" dirty="0"/>
            </a:br>
            <a:endParaRPr lang="en-US" dirty="0"/>
          </a:p>
        </p:txBody>
      </p:sp>
      <p:sp>
        <p:nvSpPr>
          <p:cNvPr id="3" name="Content Placeholder 2">
            <a:extLst>
              <a:ext uri="{FF2B5EF4-FFF2-40B4-BE49-F238E27FC236}">
                <a16:creationId xmlns:a16="http://schemas.microsoft.com/office/drawing/2014/main" id="{1CE71EC4-4FE2-D348-945E-6909FF6D3B25}"/>
              </a:ext>
            </a:extLst>
          </p:cNvPr>
          <p:cNvSpPr>
            <a:spLocks noGrp="1"/>
          </p:cNvSpPr>
          <p:nvPr>
            <p:ph idx="1"/>
          </p:nvPr>
        </p:nvSpPr>
        <p:spPr>
          <a:xfrm>
            <a:off x="2589212" y="2133599"/>
            <a:ext cx="8915400" cy="4226257"/>
          </a:xfrm>
        </p:spPr>
        <p:txBody>
          <a:bodyPr>
            <a:normAutofit/>
          </a:bodyPr>
          <a:lstStyle/>
          <a:p>
            <a:r>
              <a:rPr lang="en-US" dirty="0"/>
              <a:t>In this work we use a big network with three hidden layers, each with 2000 nodes. </a:t>
            </a:r>
          </a:p>
          <a:p>
            <a:r>
              <a:rPr lang="en-US" dirty="0"/>
              <a:t>Even though we only need to classify a small number of candidates, the computation may still take some time since the network is now much bigger. </a:t>
            </a:r>
          </a:p>
          <a:p>
            <a:r>
              <a:rPr lang="en-US" dirty="0"/>
              <a:t>Since the preserved candidates are often scattered over the whole volume, separable filter decomposition as used in the initial detection does not help to accelerate the classification. </a:t>
            </a:r>
          </a:p>
          <a:p>
            <a:r>
              <a:rPr lang="en-US" dirty="0"/>
              <a:t>After checking the values of the learned weights of this deep network, we found most of weights were very small, close to zero. That means many connections in the network can be removed without sacrificing classification accuracy. </a:t>
            </a:r>
          </a:p>
          <a:p>
            <a:r>
              <a:rPr lang="en-US" dirty="0"/>
              <a:t>Here, we apply L1-norm regularization to enforce sparse connection </a:t>
            </a:r>
          </a:p>
          <a:p>
            <a:endParaRPr lang="en-US" dirty="0"/>
          </a:p>
        </p:txBody>
      </p:sp>
    </p:spTree>
    <p:extLst>
      <p:ext uri="{BB962C8B-B14F-4D97-AF65-F5344CB8AC3E}">
        <p14:creationId xmlns:p14="http://schemas.microsoft.com/office/powerpoint/2010/main" val="1079891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D9D3B-563D-9247-A6B3-B019F36A3CFD}"/>
              </a:ext>
            </a:extLst>
          </p:cNvPr>
          <p:cNvSpPr>
            <a:spLocks noGrp="1"/>
          </p:cNvSpPr>
          <p:nvPr>
            <p:ph type="title"/>
          </p:nvPr>
        </p:nvSpPr>
        <p:spPr/>
        <p:txBody>
          <a:bodyPr/>
          <a:lstStyle/>
          <a:p>
            <a:r>
              <a:rPr lang="en-US" dirty="0"/>
              <a:t>Implementation Part 2: Training Sparse Deep Network</a:t>
            </a:r>
          </a:p>
        </p:txBody>
      </p:sp>
      <p:sp>
        <p:nvSpPr>
          <p:cNvPr id="3" name="Content Placeholder 2">
            <a:extLst>
              <a:ext uri="{FF2B5EF4-FFF2-40B4-BE49-F238E27FC236}">
                <a16:creationId xmlns:a16="http://schemas.microsoft.com/office/drawing/2014/main" id="{A781CBF0-4439-D549-AA05-1FA5C6E5F18A}"/>
              </a:ext>
            </a:extLst>
          </p:cNvPr>
          <p:cNvSpPr>
            <a:spLocks noGrp="1"/>
          </p:cNvSpPr>
          <p:nvPr>
            <p:ph idx="1"/>
          </p:nvPr>
        </p:nvSpPr>
        <p:spPr/>
        <p:txBody>
          <a:bodyPr/>
          <a:lstStyle/>
          <a:p>
            <a:r>
              <a:rPr lang="en-US" dirty="0"/>
              <a:t>With a sufficient number of training epochs, part of weights converges exactly to zero. </a:t>
            </a:r>
          </a:p>
          <a:p>
            <a:r>
              <a:rPr lang="en-US" dirty="0"/>
              <a:t>In practice, to speed up the training, we periodically check the magnitude of weights. The weights with a magnitude smaller than a threshold are set to zero and the network is refined again. </a:t>
            </a:r>
          </a:p>
          <a:p>
            <a:r>
              <a:rPr lang="en-US" dirty="0"/>
              <a:t>In our experiments, we find that 90% of the </a:t>
            </a:r>
            <a:r>
              <a:rPr lang="en-US" dirty="0" err="1"/>
              <a:t>weigths</a:t>
            </a:r>
            <a:r>
              <a:rPr lang="en-US" dirty="0"/>
              <a:t> can be set to zero after training, without deteriorating the classification accuracy. </a:t>
            </a:r>
          </a:p>
          <a:p>
            <a:r>
              <a:rPr lang="en-US" dirty="0"/>
              <a:t>Thus, we can speed up the classification by roughly ten times. </a:t>
            </a:r>
          </a:p>
          <a:p>
            <a:endParaRPr lang="en-US" dirty="0"/>
          </a:p>
        </p:txBody>
      </p:sp>
    </p:spTree>
    <p:extLst>
      <p:ext uri="{BB962C8B-B14F-4D97-AF65-F5344CB8AC3E}">
        <p14:creationId xmlns:p14="http://schemas.microsoft.com/office/powerpoint/2010/main" val="34127629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DEFE5-C1BD-C94A-B088-313B8FD45C84}"/>
              </a:ext>
            </a:extLst>
          </p:cNvPr>
          <p:cNvSpPr>
            <a:spLocks noGrp="1"/>
          </p:cNvSpPr>
          <p:nvPr>
            <p:ph type="title"/>
          </p:nvPr>
        </p:nvSpPr>
        <p:spPr/>
        <p:txBody>
          <a:bodyPr/>
          <a:lstStyle/>
          <a:p>
            <a:r>
              <a:rPr lang="en-US" dirty="0"/>
              <a:t>Implementation Part 2: Training Sparse Deep Network</a:t>
            </a:r>
          </a:p>
        </p:txBody>
      </p:sp>
      <p:sp>
        <p:nvSpPr>
          <p:cNvPr id="3" name="Content Placeholder 2">
            <a:extLst>
              <a:ext uri="{FF2B5EF4-FFF2-40B4-BE49-F238E27FC236}">
                <a16:creationId xmlns:a16="http://schemas.microsoft.com/office/drawing/2014/main" id="{C3A488FB-E084-D44F-A45E-9E687866E0C4}"/>
              </a:ext>
            </a:extLst>
          </p:cNvPr>
          <p:cNvSpPr>
            <a:spLocks noGrp="1"/>
          </p:cNvSpPr>
          <p:nvPr>
            <p:ph idx="1"/>
          </p:nvPr>
        </p:nvSpPr>
        <p:spPr/>
        <p:txBody>
          <a:bodyPr/>
          <a:lstStyle/>
          <a:p>
            <a:r>
              <a:rPr lang="en-US" dirty="0"/>
              <a:t>The proposed acceleration technologies can be applied to different neural network architectures, e.g., a multilayer perceptron (MLP) and a convolutional neural network (CNN). </a:t>
            </a:r>
          </a:p>
          <a:p>
            <a:r>
              <a:rPr lang="en-US" dirty="0"/>
              <a:t>In this work we use the MLP. (We also tried the CNN and achieved similar, but not superior, detection accuracy.) </a:t>
            </a:r>
          </a:p>
          <a:p>
            <a:r>
              <a:rPr lang="en-US" dirty="0"/>
              <a:t>The shallow network is trained directly with back- propagation and the deep network is trained using the denoising auto-encoder criterion. </a:t>
            </a:r>
          </a:p>
        </p:txBody>
      </p:sp>
    </p:spTree>
    <p:extLst>
      <p:ext uri="{BB962C8B-B14F-4D97-AF65-F5344CB8AC3E}">
        <p14:creationId xmlns:p14="http://schemas.microsoft.com/office/powerpoint/2010/main" val="30608758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444D5-AB91-FC44-82D1-3894A93F9756}"/>
              </a:ext>
            </a:extLst>
          </p:cNvPr>
          <p:cNvSpPr>
            <a:spLocks noGrp="1"/>
          </p:cNvSpPr>
          <p:nvPr>
            <p:ph type="title"/>
          </p:nvPr>
        </p:nvSpPr>
        <p:spPr/>
        <p:txBody>
          <a:bodyPr>
            <a:normAutofit fontScale="90000"/>
          </a:bodyPr>
          <a:lstStyle/>
          <a:p>
            <a:r>
              <a:rPr lang="en-US" dirty="0"/>
              <a:t>Quantitative evaluation of carotid artery bifurcation detection accuracy on 455 CT scans based on a four-fold cross validation. The errors are reported in millimeters. </a:t>
            </a:r>
            <a:br>
              <a:rPr lang="en-US" dirty="0"/>
            </a:br>
            <a:endParaRPr lang="en-US" dirty="0"/>
          </a:p>
        </p:txBody>
      </p:sp>
      <p:pic>
        <p:nvPicPr>
          <p:cNvPr id="5" name="Picture 4" descr="A screenshot of a cell phone&#10;&#10;Description automatically generated">
            <a:extLst>
              <a:ext uri="{FF2B5EF4-FFF2-40B4-BE49-F238E27FC236}">
                <a16:creationId xmlns:a16="http://schemas.microsoft.com/office/drawing/2014/main" id="{2260B7D7-A0BF-7142-B900-49BCA7A99E69}"/>
              </a:ext>
            </a:extLst>
          </p:cNvPr>
          <p:cNvPicPr>
            <a:picLocks noChangeAspect="1"/>
          </p:cNvPicPr>
          <p:nvPr/>
        </p:nvPicPr>
        <p:blipFill rotWithShape="1">
          <a:blip r:embed="rId2"/>
          <a:srcRect r="19147"/>
          <a:stretch/>
        </p:blipFill>
        <p:spPr>
          <a:xfrm>
            <a:off x="2449206" y="3227316"/>
            <a:ext cx="8810198" cy="2641600"/>
          </a:xfrm>
          <a:prstGeom prst="rect">
            <a:avLst/>
          </a:prstGeom>
        </p:spPr>
      </p:pic>
    </p:spTree>
    <p:extLst>
      <p:ext uri="{BB962C8B-B14F-4D97-AF65-F5344CB8AC3E}">
        <p14:creationId xmlns:p14="http://schemas.microsoft.com/office/powerpoint/2010/main" val="1796037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D69ED-BF35-8747-B80A-79277D2AC032}"/>
              </a:ext>
            </a:extLst>
          </p:cNvPr>
          <p:cNvSpPr>
            <a:spLocks noGrp="1"/>
          </p:cNvSpPr>
          <p:nvPr>
            <p:ph type="title"/>
          </p:nvPr>
        </p:nvSpPr>
        <p:spPr/>
        <p:txBody>
          <a:bodyPr>
            <a:normAutofit fontScale="90000"/>
          </a:bodyPr>
          <a:lstStyle/>
          <a:p>
            <a:r>
              <a:rPr lang="en-US" dirty="0"/>
              <a:t>Building model on head-neck CT Dataset</a:t>
            </a:r>
            <a:br>
              <a:rPr lang="en-US" dirty="0"/>
            </a:br>
            <a:endParaRPr lang="en-US" dirty="0"/>
          </a:p>
        </p:txBody>
      </p:sp>
      <p:sp>
        <p:nvSpPr>
          <p:cNvPr id="3" name="Content Placeholder 2">
            <a:extLst>
              <a:ext uri="{FF2B5EF4-FFF2-40B4-BE49-F238E27FC236}">
                <a16:creationId xmlns:a16="http://schemas.microsoft.com/office/drawing/2014/main" id="{B7BCCDA2-FCAE-904B-B009-2A4E3ED3917C}"/>
              </a:ext>
            </a:extLst>
          </p:cNvPr>
          <p:cNvSpPr>
            <a:spLocks noGrp="1"/>
          </p:cNvSpPr>
          <p:nvPr>
            <p:ph idx="1"/>
          </p:nvPr>
        </p:nvSpPr>
        <p:spPr/>
        <p:txBody>
          <a:bodyPr>
            <a:normAutofit/>
          </a:bodyPr>
          <a:lstStyle/>
          <a:p>
            <a:r>
              <a:rPr lang="en-US" dirty="0"/>
              <a:t>Each image slice has 512 × 512 pixels and a volume contains a variable number of slices (from 46 to 1181 slices). </a:t>
            </a:r>
          </a:p>
          <a:p>
            <a:r>
              <a:rPr lang="en-US" dirty="0"/>
              <a:t>The volume resolution varies too, with a typical voxel size of 0.46×0.46×0.50 mm3. </a:t>
            </a:r>
          </a:p>
          <a:p>
            <a:r>
              <a:rPr lang="en-US" dirty="0"/>
              <a:t>A four-fold cross validation is performed to evaluate the detection accuracy and determine the hyper parameters </a:t>
            </a:r>
          </a:p>
          <a:p>
            <a:r>
              <a:rPr lang="en-US" dirty="0"/>
              <a:t>We follow a two-step process by applying the first detector to reduce the number of candidates to 2000, followed by a boot- strapped detection to further reduce the number of candidates to 250.</a:t>
            </a:r>
          </a:p>
          <a:p>
            <a:r>
              <a:rPr lang="en-US" dirty="0"/>
              <a:t>The final detection is picked as the candidate with the largest vote from other candidates.  </a:t>
            </a:r>
          </a:p>
          <a:p>
            <a:endParaRPr lang="en-US" dirty="0"/>
          </a:p>
        </p:txBody>
      </p:sp>
    </p:spTree>
    <p:extLst>
      <p:ext uri="{BB962C8B-B14F-4D97-AF65-F5344CB8AC3E}">
        <p14:creationId xmlns:p14="http://schemas.microsoft.com/office/powerpoint/2010/main" val="35792940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C5BA4-0777-3541-8328-7E1C29DC7121}"/>
              </a:ext>
            </a:extLst>
          </p:cNvPr>
          <p:cNvSpPr>
            <a:spLocks noGrp="1"/>
          </p:cNvSpPr>
          <p:nvPr>
            <p:ph type="title"/>
          </p:nvPr>
        </p:nvSpPr>
        <p:spPr/>
        <p:txBody>
          <a:bodyPr>
            <a:normAutofit fontScale="90000"/>
          </a:bodyPr>
          <a:lstStyle/>
          <a:p>
            <a:r>
              <a:rPr lang="en-US" dirty="0"/>
              <a:t>Building model on head-neck CT Dataset</a:t>
            </a:r>
            <a:br>
              <a:rPr lang="en-US" dirty="0"/>
            </a:br>
            <a:endParaRPr lang="en-US" dirty="0"/>
          </a:p>
        </p:txBody>
      </p:sp>
      <p:sp>
        <p:nvSpPr>
          <p:cNvPr id="3" name="Content Placeholder 2">
            <a:extLst>
              <a:ext uri="{FF2B5EF4-FFF2-40B4-BE49-F238E27FC236}">
                <a16:creationId xmlns:a16="http://schemas.microsoft.com/office/drawing/2014/main" id="{3ED55A31-A9D9-1249-ADD8-6F57F08AD203}"/>
              </a:ext>
            </a:extLst>
          </p:cNvPr>
          <p:cNvSpPr>
            <a:spLocks noGrp="1"/>
          </p:cNvSpPr>
          <p:nvPr>
            <p:ph idx="1"/>
          </p:nvPr>
        </p:nvSpPr>
        <p:spPr>
          <a:xfrm>
            <a:off x="2589212" y="2133600"/>
            <a:ext cx="8915400" cy="4100290"/>
          </a:xfrm>
        </p:spPr>
        <p:txBody>
          <a:bodyPr>
            <a:normAutofit lnSpcReduction="10000"/>
          </a:bodyPr>
          <a:lstStyle/>
          <a:p>
            <a:r>
              <a:rPr lang="en-US" dirty="0"/>
              <a:t>The neural network based approach can significantly improve the detection accuracy with a mean error of 4.13 mm using a 15 × 15 × 15 patch extracted from a single resolution (1 mm). </a:t>
            </a:r>
          </a:p>
          <a:p>
            <a:r>
              <a:rPr lang="en-US" dirty="0"/>
              <a:t>Combining the deeply learned features and </a:t>
            </a:r>
            <a:r>
              <a:rPr lang="en-US" dirty="0" err="1"/>
              <a:t>Haar</a:t>
            </a:r>
            <a:r>
              <a:rPr lang="en-US" dirty="0"/>
              <a:t> wavelet features, they achieve the best detection accuracy with a mean error of 2.64 mm. </a:t>
            </a:r>
          </a:p>
          <a:p>
            <a:r>
              <a:rPr lang="en-US" dirty="0"/>
              <a:t>The improvement comes from the complementary information of the </a:t>
            </a:r>
            <a:r>
              <a:rPr lang="en-US" dirty="0" err="1"/>
              <a:t>Haar</a:t>
            </a:r>
            <a:r>
              <a:rPr lang="en-US" dirty="0"/>
              <a:t> wavelet features and neural network features. </a:t>
            </a:r>
          </a:p>
          <a:p>
            <a:r>
              <a:rPr lang="en-US" dirty="0"/>
              <a:t>The proposed method is computationally efficient. It takes 0.92 s to detect a landmark on a computer with a six-core 2.6 GHz CPU (without using GPU). </a:t>
            </a:r>
          </a:p>
          <a:p>
            <a:r>
              <a:rPr lang="en-US" dirty="0"/>
              <a:t>For comparison, the computation time increases to 18.0 s if we turn off the proposed acceleration technologies. The whole training procedure takes about 6 hours and the sparse deep network consumes majority of the training time. </a:t>
            </a:r>
          </a:p>
          <a:p>
            <a:endParaRPr lang="en-US" dirty="0"/>
          </a:p>
          <a:p>
            <a:endParaRPr lang="en-US" dirty="0"/>
          </a:p>
          <a:p>
            <a:endParaRPr lang="en-US" dirty="0"/>
          </a:p>
        </p:txBody>
      </p:sp>
    </p:spTree>
    <p:extLst>
      <p:ext uri="{BB962C8B-B14F-4D97-AF65-F5344CB8AC3E}">
        <p14:creationId xmlns:p14="http://schemas.microsoft.com/office/powerpoint/2010/main" val="10477697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FAFDC-AF53-CF43-94BE-E787701433D7}"/>
              </a:ext>
            </a:extLst>
          </p:cNvPr>
          <p:cNvSpPr>
            <a:spLocks noGrp="1"/>
          </p:cNvSpPr>
          <p:nvPr>
            <p:ph type="title"/>
          </p:nvPr>
        </p:nvSpPr>
        <p:spPr/>
        <p:txBody>
          <a:bodyPr/>
          <a:lstStyle/>
          <a:p>
            <a:r>
              <a:rPr lang="en-US" dirty="0"/>
              <a:t>Conclusions </a:t>
            </a:r>
            <a:br>
              <a:rPr lang="en-US" dirty="0"/>
            </a:br>
            <a:endParaRPr lang="en-US" dirty="0"/>
          </a:p>
        </p:txBody>
      </p:sp>
      <p:sp>
        <p:nvSpPr>
          <p:cNvPr id="3" name="Content Placeholder 2">
            <a:extLst>
              <a:ext uri="{FF2B5EF4-FFF2-40B4-BE49-F238E27FC236}">
                <a16:creationId xmlns:a16="http://schemas.microsoft.com/office/drawing/2014/main" id="{973B9B0F-BC66-EA46-BEC0-BBA1080D8E55}"/>
              </a:ext>
            </a:extLst>
          </p:cNvPr>
          <p:cNvSpPr>
            <a:spLocks noGrp="1"/>
          </p:cNvSpPr>
          <p:nvPr>
            <p:ph idx="1"/>
          </p:nvPr>
        </p:nvSpPr>
        <p:spPr/>
        <p:txBody>
          <a:bodyPr>
            <a:normAutofit lnSpcReduction="10000"/>
          </a:bodyPr>
          <a:lstStyle/>
          <a:p>
            <a:r>
              <a:rPr lang="en-US" dirty="0"/>
              <a:t>Proposed 3D deep learning for efficient and robust landmark </a:t>
            </a:r>
            <a:r>
              <a:rPr lang="en-US" dirty="0" err="1"/>
              <a:t>detec</a:t>
            </a:r>
            <a:r>
              <a:rPr lang="en-US" dirty="0"/>
              <a:t>- </a:t>
            </a:r>
            <a:r>
              <a:rPr lang="en-US" dirty="0" err="1"/>
              <a:t>tion</a:t>
            </a:r>
            <a:r>
              <a:rPr lang="en-US" dirty="0"/>
              <a:t> in volumetric data. </a:t>
            </a:r>
          </a:p>
          <a:p>
            <a:r>
              <a:rPr lang="en-US" dirty="0"/>
              <a:t>Proposed two technologies to speed up the detection using neural networks, namely, separable filter decomposition and network </a:t>
            </a:r>
            <a:r>
              <a:rPr lang="en-US" dirty="0" err="1"/>
              <a:t>sparsification</a:t>
            </a:r>
            <a:r>
              <a:rPr lang="en-US" dirty="0"/>
              <a:t>. </a:t>
            </a:r>
          </a:p>
          <a:p>
            <a:r>
              <a:rPr lang="en-US" dirty="0"/>
              <a:t>To improve the detection robustness, exploit deeply learned image features trained on a multi-resolution image pyramid. </a:t>
            </a:r>
          </a:p>
          <a:p>
            <a:r>
              <a:rPr lang="en-US" dirty="0"/>
              <a:t>Use the boosting technology to incorporate deeply learned hierarchical features and </a:t>
            </a:r>
            <a:r>
              <a:rPr lang="en-US" dirty="0" err="1"/>
              <a:t>Haar</a:t>
            </a:r>
            <a:r>
              <a:rPr lang="en-US" dirty="0"/>
              <a:t> wavelet features to further improve the detection accuracy. </a:t>
            </a:r>
          </a:p>
          <a:p>
            <a:r>
              <a:rPr lang="en-US" dirty="0"/>
              <a:t>The proposed method is generic and can be re-trained to detect other 3D landmarks.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064682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E44CF-9113-D246-A07C-690B115E1EB0}"/>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DFECD6FC-0890-C046-BB8D-F7797E55D796}"/>
              </a:ext>
            </a:extLst>
          </p:cNvPr>
          <p:cNvSpPr>
            <a:spLocks noGrp="1"/>
          </p:cNvSpPr>
          <p:nvPr>
            <p:ph idx="1"/>
          </p:nvPr>
        </p:nvSpPr>
        <p:spPr>
          <a:xfrm>
            <a:off x="2336800" y="1905001"/>
            <a:ext cx="9167812" cy="4478866"/>
          </a:xfrm>
        </p:spPr>
        <p:txBody>
          <a:bodyPr>
            <a:normAutofit lnSpcReduction="10000"/>
          </a:bodyPr>
          <a:lstStyle/>
          <a:p>
            <a:r>
              <a:rPr lang="en-US" dirty="0"/>
              <a:t>Deep learning has demonstrated great success in computer vision with the capability to learn powerful image features from a large training set, but most of the published work has been confined to solving 2D problems.</a:t>
            </a:r>
          </a:p>
          <a:p>
            <a:r>
              <a:rPr lang="en-US" dirty="0"/>
              <a:t>This paper proposes an efficient and robust deep learning algorithm capable of full 3D detection in volumetric data. </a:t>
            </a:r>
          </a:p>
          <a:p>
            <a:r>
              <a:rPr lang="en-US" dirty="0"/>
              <a:t>In this work, they tackle the challenges discussed further in the application of deep learning for 3D anatomical structure detection (focusing on landmarks). </a:t>
            </a:r>
          </a:p>
          <a:p>
            <a:r>
              <a:rPr lang="en-US" dirty="0"/>
              <a:t>This approach significantly accelerates the detection speed by about 20 times, resulting in an efficient method that can detect a landmark in less than one second </a:t>
            </a:r>
          </a:p>
          <a:p>
            <a:r>
              <a:rPr lang="en-US" dirty="0"/>
              <a:t>The proposed method has been quantitatively evaluated for carotid artery bifurcation detection on a head-neck CT dataset from 455 patients. Compared to the state-of- the-art, the mean error is reduced by more than half, from 5.97 mm to 2.64 mm, with a detection speed of less than 1 s/volume. </a:t>
            </a:r>
          </a:p>
          <a:p>
            <a:pPr marL="0" indent="0">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3124956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D915F-ADC1-5447-BB5F-4E6ACF5B50A9}"/>
              </a:ext>
            </a:extLst>
          </p:cNvPr>
          <p:cNvSpPr>
            <a:spLocks noGrp="1"/>
          </p:cNvSpPr>
          <p:nvPr>
            <p:ph type="title"/>
          </p:nvPr>
        </p:nvSpPr>
        <p:spPr/>
        <p:txBody>
          <a:bodyPr/>
          <a:lstStyle/>
          <a:p>
            <a:r>
              <a:rPr lang="en-US" dirty="0"/>
              <a:t>Problems Faced with 3D Image Detection</a:t>
            </a:r>
          </a:p>
        </p:txBody>
      </p:sp>
      <p:sp>
        <p:nvSpPr>
          <p:cNvPr id="3" name="Content Placeholder 2">
            <a:extLst>
              <a:ext uri="{FF2B5EF4-FFF2-40B4-BE49-F238E27FC236}">
                <a16:creationId xmlns:a16="http://schemas.microsoft.com/office/drawing/2014/main" id="{CAB284F2-58E3-3E42-A34D-B127FEBA6EB8}"/>
              </a:ext>
            </a:extLst>
          </p:cNvPr>
          <p:cNvSpPr>
            <a:spLocks noGrp="1"/>
          </p:cNvSpPr>
          <p:nvPr>
            <p:ph idx="1"/>
          </p:nvPr>
        </p:nvSpPr>
        <p:spPr/>
        <p:txBody>
          <a:bodyPr/>
          <a:lstStyle/>
          <a:p>
            <a:r>
              <a:rPr lang="en-US" dirty="0"/>
              <a:t>The 3D images get extremely large very quickly. For example, a patch of 32 × 32 pixels generates an input of 1024 dimensions to the classifier. However, a 32 × 32 × 32 3D patch contains 32,768 voxels. </a:t>
            </a:r>
          </a:p>
          <a:p>
            <a:r>
              <a:rPr lang="en-US" dirty="0"/>
              <a:t>The computation time of a deep neural network is often too slow for a real clinical application.</a:t>
            </a:r>
          </a:p>
          <a:p>
            <a:r>
              <a:rPr lang="en-US" dirty="0"/>
              <a:t>The medical imaging community is often struggling with limited training samples (often in hundreds or thousands) due to the difficulty to generate and share images. </a:t>
            </a:r>
          </a:p>
          <a:p>
            <a:endParaRPr lang="en-US" dirty="0"/>
          </a:p>
        </p:txBody>
      </p:sp>
    </p:spTree>
    <p:extLst>
      <p:ext uri="{BB962C8B-B14F-4D97-AF65-F5344CB8AC3E}">
        <p14:creationId xmlns:p14="http://schemas.microsoft.com/office/powerpoint/2010/main" val="3556067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4D241-5434-EC48-B10B-D0CFBD086868}"/>
              </a:ext>
            </a:extLst>
          </p:cNvPr>
          <p:cNvSpPr>
            <a:spLocks noGrp="1"/>
          </p:cNvSpPr>
          <p:nvPr>
            <p:ph type="title"/>
          </p:nvPr>
        </p:nvSpPr>
        <p:spPr/>
        <p:txBody>
          <a:bodyPr/>
          <a:lstStyle/>
          <a:p>
            <a:r>
              <a:rPr lang="en-US" dirty="0"/>
              <a:t>Implementation</a:t>
            </a:r>
          </a:p>
        </p:txBody>
      </p:sp>
      <p:sp>
        <p:nvSpPr>
          <p:cNvPr id="3" name="Content Placeholder 2">
            <a:extLst>
              <a:ext uri="{FF2B5EF4-FFF2-40B4-BE49-F238E27FC236}">
                <a16:creationId xmlns:a16="http://schemas.microsoft.com/office/drawing/2014/main" id="{1590B746-0DC6-2C4A-94EF-CB0DA0AD335E}"/>
              </a:ext>
            </a:extLst>
          </p:cNvPr>
          <p:cNvSpPr>
            <a:spLocks noGrp="1"/>
          </p:cNvSpPr>
          <p:nvPr>
            <p:ph idx="1"/>
          </p:nvPr>
        </p:nvSpPr>
        <p:spPr/>
        <p:txBody>
          <a:bodyPr>
            <a:normAutofit fontScale="92500"/>
          </a:bodyPr>
          <a:lstStyle/>
          <a:p>
            <a:r>
              <a:rPr lang="en-US" dirty="0"/>
              <a:t>We apply a two-stage classification strategy. </a:t>
            </a:r>
          </a:p>
          <a:p>
            <a:r>
              <a:rPr lang="en-US" dirty="0"/>
              <a:t>In the first stage, we train a shallow network with only one small hidden layer. This network is applied to test all voxels in the volume in a sliding- window process to generate 2000 candidates for the second stage classification. </a:t>
            </a:r>
          </a:p>
          <a:p>
            <a:r>
              <a:rPr lang="en-US" dirty="0"/>
              <a:t>The second network is much bigger with three hidden layers (each has 2000 nodes) to obtain more discriminative power. The weights of a node in the first hidden layer are often treated as a filter (3D in this case). </a:t>
            </a:r>
          </a:p>
          <a:p>
            <a:r>
              <a:rPr lang="en-US" dirty="0"/>
              <a:t>The response of the first hidden layer over the volume can be calculated as a convolution with the filter. Here, a neighboring patch is shifted by only one voxel.</a:t>
            </a:r>
          </a:p>
          <a:p>
            <a:r>
              <a:rPr lang="en-US" dirty="0"/>
              <a:t>However, the response needs to be re-calculated from scratch. In this work we approximate the weights as separable filters using tensor decomposition. </a:t>
            </a:r>
          </a:p>
          <a:p>
            <a:endParaRPr lang="en-US" dirty="0"/>
          </a:p>
        </p:txBody>
      </p:sp>
    </p:spTree>
    <p:extLst>
      <p:ext uri="{BB962C8B-B14F-4D97-AF65-F5344CB8AC3E}">
        <p14:creationId xmlns:p14="http://schemas.microsoft.com/office/powerpoint/2010/main" val="1679560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DF68B-E312-E34A-A864-D422382EF72D}"/>
              </a:ext>
            </a:extLst>
          </p:cNvPr>
          <p:cNvSpPr>
            <a:spLocks noGrp="1"/>
          </p:cNvSpPr>
          <p:nvPr>
            <p:ph type="title"/>
          </p:nvPr>
        </p:nvSpPr>
        <p:spPr/>
        <p:txBody>
          <a:bodyPr>
            <a:normAutofit fontScale="90000"/>
          </a:bodyPr>
          <a:lstStyle/>
          <a:p>
            <a:r>
              <a:rPr lang="en-US" dirty="0"/>
              <a:t>Training procedure of the proposed deep network based 3D landmark detection method. </a:t>
            </a:r>
            <a:br>
              <a:rPr lang="en-US" dirty="0"/>
            </a:br>
            <a:endParaRPr lang="en-US" dirty="0"/>
          </a:p>
        </p:txBody>
      </p:sp>
      <p:pic>
        <p:nvPicPr>
          <p:cNvPr id="11" name="Picture 10" descr="A screenshot of a cell phone&#10;&#10;Description automatically generated">
            <a:extLst>
              <a:ext uri="{FF2B5EF4-FFF2-40B4-BE49-F238E27FC236}">
                <a16:creationId xmlns:a16="http://schemas.microsoft.com/office/drawing/2014/main" id="{7B4C7D72-139D-9140-A226-D28FD25797AA}"/>
              </a:ext>
            </a:extLst>
          </p:cNvPr>
          <p:cNvPicPr>
            <a:picLocks noChangeAspect="1"/>
          </p:cNvPicPr>
          <p:nvPr/>
        </p:nvPicPr>
        <p:blipFill>
          <a:blip r:embed="rId2"/>
          <a:stretch>
            <a:fillRect/>
          </a:stretch>
        </p:blipFill>
        <p:spPr>
          <a:xfrm>
            <a:off x="1924396" y="3233959"/>
            <a:ext cx="9265795" cy="1846679"/>
          </a:xfrm>
          <a:prstGeom prst="rect">
            <a:avLst/>
          </a:prstGeom>
        </p:spPr>
      </p:pic>
    </p:spTree>
    <p:extLst>
      <p:ext uri="{BB962C8B-B14F-4D97-AF65-F5344CB8AC3E}">
        <p14:creationId xmlns:p14="http://schemas.microsoft.com/office/powerpoint/2010/main" val="2787479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4D4D6-98C4-B24A-9585-9815E4B4EA4C}"/>
              </a:ext>
            </a:extLst>
          </p:cNvPr>
          <p:cNvSpPr>
            <a:spLocks noGrp="1"/>
          </p:cNvSpPr>
          <p:nvPr>
            <p:ph type="title"/>
          </p:nvPr>
        </p:nvSpPr>
        <p:spPr/>
        <p:txBody>
          <a:bodyPr/>
          <a:lstStyle/>
          <a:p>
            <a:r>
              <a:rPr lang="en-US" dirty="0"/>
              <a:t>Implementation (</a:t>
            </a:r>
            <a:r>
              <a:rPr lang="en-US" dirty="0" err="1"/>
              <a:t>cont</a:t>
            </a:r>
            <a:r>
              <a:rPr lang="en-US" dirty="0"/>
              <a:t>)</a:t>
            </a:r>
          </a:p>
        </p:txBody>
      </p:sp>
      <p:sp>
        <p:nvSpPr>
          <p:cNvPr id="3" name="Content Placeholder 2">
            <a:extLst>
              <a:ext uri="{FF2B5EF4-FFF2-40B4-BE49-F238E27FC236}">
                <a16:creationId xmlns:a16="http://schemas.microsoft.com/office/drawing/2014/main" id="{EC9E15D4-45D7-9F47-A932-7FF13807D53E}"/>
              </a:ext>
            </a:extLst>
          </p:cNvPr>
          <p:cNvSpPr>
            <a:spLocks noGrp="1"/>
          </p:cNvSpPr>
          <p:nvPr>
            <p:ph idx="1"/>
          </p:nvPr>
        </p:nvSpPr>
        <p:spPr/>
        <p:txBody>
          <a:bodyPr/>
          <a:lstStyle/>
          <a:p>
            <a:r>
              <a:rPr lang="en-US" dirty="0"/>
              <a:t>They propose a new training cost function to enforce smoothness of the filters so that they can be approximated with high accuracy. </a:t>
            </a:r>
          </a:p>
          <a:p>
            <a:r>
              <a:rPr lang="en-US" dirty="0"/>
              <a:t>The second big network only applies on a small number of candidates that have little correlation. Separable filter approximation does not help to accelerate classification. </a:t>
            </a:r>
          </a:p>
          <a:p>
            <a:r>
              <a:rPr lang="en-US" dirty="0"/>
              <a:t>However, many weights in a big network are close to zero. We propose to add L1-norm regularization to the cost function to drive majority of the weights (e.g., 90%) to zero, resulting in a sparse network with increased classification efficiency. </a:t>
            </a:r>
          </a:p>
          <a:p>
            <a:endParaRPr lang="en-US" dirty="0"/>
          </a:p>
        </p:txBody>
      </p:sp>
    </p:spTree>
    <p:extLst>
      <p:ext uri="{BB962C8B-B14F-4D97-AF65-F5344CB8AC3E}">
        <p14:creationId xmlns:p14="http://schemas.microsoft.com/office/powerpoint/2010/main" val="2701616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8CDA5-62AE-0340-B206-D03D60F8BE2B}"/>
              </a:ext>
            </a:extLst>
          </p:cNvPr>
          <p:cNvSpPr>
            <a:spLocks noGrp="1"/>
          </p:cNvSpPr>
          <p:nvPr>
            <p:ph type="title"/>
          </p:nvPr>
        </p:nvSpPr>
        <p:spPr/>
        <p:txBody>
          <a:bodyPr>
            <a:normAutofit fontScale="90000"/>
          </a:bodyPr>
          <a:lstStyle/>
          <a:p>
            <a:r>
              <a:rPr lang="en-US" dirty="0"/>
              <a:t>Implementation Part 1: Shallow Network with Separable Filters </a:t>
            </a:r>
            <a:br>
              <a:rPr lang="en-US" dirty="0"/>
            </a:br>
            <a:endParaRPr lang="en-US"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77C76EA7-BF2C-DA41-A1A4-D3C442B6A2D3}"/>
                  </a:ext>
                </a:extLst>
              </p:cNvPr>
              <p:cNvSpPr>
                <a:spLocks noGrp="1"/>
              </p:cNvSpPr>
              <p:nvPr>
                <p:ph idx="1"/>
              </p:nvPr>
            </p:nvSpPr>
            <p:spPr>
              <a:xfrm>
                <a:off x="2589212" y="2133600"/>
                <a:ext cx="9093272" cy="3777622"/>
              </a:xfrm>
            </p:spPr>
            <p:txBody>
              <a:bodyPr>
                <a:normAutofit lnSpcReduction="10000"/>
              </a:bodyPr>
              <a:lstStyle/>
              <a:p>
                <a:r>
                  <a:rPr lang="en-US" dirty="0"/>
                  <a:t>A fully connected multilayer perceptron (MLP) neural network is a layered architecture. Suppose the input is a n-dimensional vector (</a:t>
                </a:r>
                <a14:m>
                  <m:oMath xmlns:m="http://schemas.openxmlformats.org/officeDocument/2006/math">
                    <m:sSubSup>
                      <m:sSubSupPr>
                        <m:ctrlPr>
                          <a:rPr lang="en-US" i="1">
                            <a:latin typeface="Cambria Math" panose="02040503050406030204" pitchFamily="18" charset="0"/>
                          </a:rPr>
                        </m:ctrlPr>
                      </m:sSubSupPr>
                      <m:e>
                        <m:r>
                          <a:rPr lang="en-US" i="1">
                            <a:latin typeface="Cambria Math" panose="02040503050406030204" pitchFamily="18" charset="0"/>
                          </a:rPr>
                          <m:t>𝑋</m:t>
                        </m:r>
                      </m:e>
                      <m:sub>
                        <m:r>
                          <a:rPr lang="en-US" i="1">
                            <a:latin typeface="Cambria Math" panose="02040503050406030204" pitchFamily="18" charset="0"/>
                          </a:rPr>
                          <m:t>1</m:t>
                        </m:r>
                      </m:sub>
                      <m:sup>
                        <m:r>
                          <a:rPr lang="en-US" i="1">
                            <a:latin typeface="Cambria Math" panose="02040503050406030204" pitchFamily="18" charset="0"/>
                          </a:rPr>
                          <m:t>0</m:t>
                        </m:r>
                      </m:sup>
                    </m:sSubSup>
                    <m:r>
                      <a:rPr lang="en-US" i="1">
                        <a:latin typeface="Cambria Math" panose="02040503050406030204" pitchFamily="18" charset="0"/>
                      </a:rPr>
                      <m:t>,</m:t>
                    </m:r>
                  </m:oMath>
                </a14:m>
                <a:r>
                  <a:rPr lang="en-US" dirty="0"/>
                  <a:t> </a:t>
                </a:r>
                <a14:m>
                  <m:oMath xmlns:m="http://schemas.openxmlformats.org/officeDocument/2006/math">
                    <m:sSubSup>
                      <m:sSubSupPr>
                        <m:ctrlPr>
                          <a:rPr lang="en-US" i="1">
                            <a:latin typeface="Cambria Math" panose="02040503050406030204" pitchFamily="18" charset="0"/>
                          </a:rPr>
                        </m:ctrlPr>
                      </m:sSubSupPr>
                      <m:e>
                        <m:r>
                          <a:rPr lang="en-US" i="1">
                            <a:latin typeface="Cambria Math" panose="02040503050406030204" pitchFamily="18" charset="0"/>
                          </a:rPr>
                          <m:t>𝑋</m:t>
                        </m:r>
                      </m:e>
                      <m:sub>
                        <m:r>
                          <a:rPr lang="en-US" i="1">
                            <a:latin typeface="Cambria Math" panose="02040503050406030204" pitchFamily="18" charset="0"/>
                          </a:rPr>
                          <m:t>2</m:t>
                        </m:r>
                      </m:sub>
                      <m:sup>
                        <m:r>
                          <a:rPr lang="en-US" i="1">
                            <a:latin typeface="Cambria Math" panose="02040503050406030204" pitchFamily="18" charset="0"/>
                          </a:rPr>
                          <m:t>0</m:t>
                        </m:r>
                      </m:sup>
                    </m:sSubSup>
                    <m:r>
                      <a:rPr lang="en-US" i="1">
                        <a:latin typeface="Cambria Math" panose="02040503050406030204" pitchFamily="18" charset="0"/>
                      </a:rPr>
                      <m:t>,…..,</m:t>
                    </m:r>
                  </m:oMath>
                </a14:m>
                <a:r>
                  <a:rPr lang="en-US" dirty="0"/>
                  <a:t> </a:t>
                </a:r>
                <a14:m>
                  <m:oMath xmlns:m="http://schemas.openxmlformats.org/officeDocument/2006/math">
                    <m:sSubSup>
                      <m:sSubSupPr>
                        <m:ctrlPr>
                          <a:rPr lang="en-US" i="1">
                            <a:latin typeface="Cambria Math" panose="02040503050406030204" pitchFamily="18" charset="0"/>
                          </a:rPr>
                        </m:ctrlPr>
                      </m:sSubSupPr>
                      <m:e>
                        <m:r>
                          <a:rPr lang="en-US" i="1">
                            <a:latin typeface="Cambria Math" panose="02040503050406030204" pitchFamily="18" charset="0"/>
                          </a:rPr>
                          <m:t>𝑋</m:t>
                        </m:r>
                      </m:e>
                      <m:sub>
                        <m:r>
                          <a:rPr lang="en-US" i="1">
                            <a:latin typeface="Cambria Math" panose="02040503050406030204" pitchFamily="18" charset="0"/>
                          </a:rPr>
                          <m:t>𝑛</m:t>
                        </m:r>
                      </m:sub>
                      <m:sup>
                        <m:r>
                          <a:rPr lang="en-US" i="1">
                            <a:latin typeface="Cambria Math" panose="02040503050406030204" pitchFamily="18" charset="0"/>
                          </a:rPr>
                          <m:t>0</m:t>
                        </m:r>
                      </m:sup>
                    </m:sSubSup>
                  </m:oMath>
                </a14:m>
                <a:r>
                  <a:rPr lang="en-US" dirty="0"/>
                  <a:t>). </a:t>
                </a:r>
              </a:p>
              <a:p>
                <a:r>
                  <a:rPr lang="en-US" dirty="0"/>
                  <a:t>The response of a node, </a:t>
                </a:r>
                <a14:m>
                  <m:oMath xmlns:m="http://schemas.openxmlformats.org/officeDocument/2006/math">
                    <m:sSubSup>
                      <m:sSubSupPr>
                        <m:ctrlPr>
                          <a:rPr lang="en-US" i="1">
                            <a:latin typeface="Cambria Math" panose="02040503050406030204" pitchFamily="18" charset="0"/>
                          </a:rPr>
                        </m:ctrlPr>
                      </m:sSubSupPr>
                      <m:e>
                        <m:r>
                          <a:rPr lang="en-US" i="1">
                            <a:latin typeface="Cambria Math" panose="02040503050406030204" pitchFamily="18" charset="0"/>
                          </a:rPr>
                          <m:t>𝑋</m:t>
                        </m:r>
                      </m:e>
                      <m:sub>
                        <m:r>
                          <a:rPr lang="en-US" b="0" i="1" smtClean="0">
                            <a:latin typeface="Cambria Math" panose="02040503050406030204" pitchFamily="18" charset="0"/>
                          </a:rPr>
                          <m:t>𝑗</m:t>
                        </m:r>
                      </m:sub>
                      <m:sup>
                        <m:r>
                          <a:rPr lang="en-US" b="0" i="1" smtClean="0">
                            <a:latin typeface="Cambria Math" panose="02040503050406030204" pitchFamily="18" charset="0"/>
                          </a:rPr>
                          <m:t>1</m:t>
                        </m:r>
                      </m:sup>
                    </m:sSubSup>
                  </m:oMath>
                </a14:m>
                <a:r>
                  <a:rPr lang="en-US" dirty="0"/>
                  <a:t> of the first hidden layer is,</a:t>
                </a:r>
              </a:p>
              <a:p>
                <a:pPr marL="0" indent="0">
                  <a:buNone/>
                </a:pPr>
                <a:r>
                  <a:rPr lang="en-US" dirty="0"/>
                  <a:t>						</a:t>
                </a:r>
                <a14:m>
                  <m:oMath xmlns:m="http://schemas.openxmlformats.org/officeDocument/2006/math">
                    <m:sSubSup>
                      <m:sSubSupPr>
                        <m:ctrlPr>
                          <a:rPr lang="en-US" sz="2000" i="1">
                            <a:latin typeface="Cambria Math" panose="02040503050406030204" pitchFamily="18" charset="0"/>
                          </a:rPr>
                        </m:ctrlPr>
                      </m:sSubSupPr>
                      <m:e>
                        <m:r>
                          <a:rPr lang="en-US" sz="2000" i="1">
                            <a:latin typeface="Cambria Math" panose="02040503050406030204" pitchFamily="18" charset="0"/>
                          </a:rPr>
                          <m:t>𝑋</m:t>
                        </m:r>
                      </m:e>
                      <m:sub>
                        <m:r>
                          <a:rPr lang="en-US" sz="2000" i="1">
                            <a:latin typeface="Cambria Math" panose="02040503050406030204" pitchFamily="18" charset="0"/>
                          </a:rPr>
                          <m:t>𝑗</m:t>
                        </m:r>
                      </m:sub>
                      <m:sup>
                        <m:r>
                          <a:rPr lang="en-US" sz="2000" i="1">
                            <a:latin typeface="Cambria Math" panose="02040503050406030204" pitchFamily="18" charset="0"/>
                          </a:rPr>
                          <m:t>1</m:t>
                        </m:r>
                      </m:sup>
                    </m:sSubSup>
                  </m:oMath>
                </a14:m>
                <a:r>
                  <a:rPr lang="en-US" sz="2000" dirty="0"/>
                  <a:t> = </a:t>
                </a:r>
                <a14:m>
                  <m:oMath xmlns:m="http://schemas.openxmlformats.org/officeDocument/2006/math">
                    <m:r>
                      <a:rPr lang="en-US" sz="2000" b="0" i="1" smtClean="0">
                        <a:latin typeface="Cambria Math" panose="02040503050406030204" pitchFamily="18" charset="0"/>
                      </a:rPr>
                      <m:t>𝑔</m:t>
                    </m:r>
                    <m:r>
                      <a:rPr lang="en-US" sz="2000" b="0" i="1" smtClean="0">
                        <a:latin typeface="Cambria Math" panose="02040503050406030204" pitchFamily="18" charset="0"/>
                      </a:rPr>
                      <m:t>(</m:t>
                    </m:r>
                    <m:nary>
                      <m:naryPr>
                        <m:chr m:val="∑"/>
                        <m:ctrlPr>
                          <a:rPr lang="pt" sz="2000" b="0" i="1" smtClean="0">
                            <a:latin typeface="Cambria Math" panose="02040503050406030204" pitchFamily="18" charset="0"/>
                          </a:rPr>
                        </m:ctrlPr>
                      </m:naryPr>
                      <m:sub>
                        <m:r>
                          <m:rPr>
                            <m:brk m:alnAt="23"/>
                          </m:rPr>
                          <a:rPr lang="en-US" sz="2000" b="0" i="1" smtClean="0">
                            <a:latin typeface="Cambria Math" panose="02040503050406030204" pitchFamily="18" charset="0"/>
                          </a:rPr>
                          <m:t>𝑖</m:t>
                        </m:r>
                        <m:r>
                          <a:rPr lang="pt" sz="2000" b="0" i="1" smtClean="0">
                            <a:latin typeface="Cambria Math" panose="02040503050406030204" pitchFamily="18" charset="0"/>
                          </a:rPr>
                          <m:t>=</m:t>
                        </m:r>
                        <m:r>
                          <a:rPr lang="en-US" sz="2000" b="0" i="1" smtClean="0">
                            <a:latin typeface="Cambria Math" panose="02040503050406030204" pitchFamily="18" charset="0"/>
                          </a:rPr>
                          <m:t>1</m:t>
                        </m:r>
                      </m:sub>
                      <m:sup>
                        <m:r>
                          <a:rPr lang="pt" sz="2000" b="0" i="1" smtClean="0">
                            <a:latin typeface="Cambria Math" panose="02040503050406030204" pitchFamily="18" charset="0"/>
                          </a:rPr>
                          <m:t>𝑛</m:t>
                        </m:r>
                      </m:sup>
                      <m:e>
                        <m:sSubSup>
                          <m:sSubSupPr>
                            <m:ctrlPr>
                              <a:rPr lang="en-US" sz="2000" i="1">
                                <a:latin typeface="Cambria Math" panose="02040503050406030204" pitchFamily="18" charset="0"/>
                              </a:rPr>
                            </m:ctrlPr>
                          </m:sSubSupPr>
                          <m:e>
                            <m:r>
                              <a:rPr lang="en-US" sz="2000" b="0" i="1" smtClean="0">
                                <a:latin typeface="Cambria Math" panose="02040503050406030204" pitchFamily="18" charset="0"/>
                              </a:rPr>
                              <m:t>𝑊</m:t>
                            </m:r>
                          </m:e>
                          <m:sub>
                            <m:r>
                              <a:rPr lang="en-US" sz="2000" b="0" i="1" smtClean="0">
                                <a:latin typeface="Cambria Math" panose="02040503050406030204" pitchFamily="18" charset="0"/>
                              </a:rPr>
                              <m:t>𝑖</m:t>
                            </m:r>
                            <m:r>
                              <a:rPr lang="en-US" sz="2000" b="0" i="1" smtClean="0">
                                <a:latin typeface="Cambria Math" panose="02040503050406030204" pitchFamily="18" charset="0"/>
                              </a:rPr>
                              <m:t>,</m:t>
                            </m:r>
                            <m:r>
                              <a:rPr lang="en-US" sz="2000" i="1">
                                <a:latin typeface="Cambria Math" panose="02040503050406030204" pitchFamily="18" charset="0"/>
                              </a:rPr>
                              <m:t>𝑗</m:t>
                            </m:r>
                          </m:sub>
                          <m:sup>
                            <m:r>
                              <a:rPr lang="en-US" sz="2000" b="0" i="1" smtClean="0">
                                <a:latin typeface="Cambria Math" panose="02040503050406030204" pitchFamily="18" charset="0"/>
                              </a:rPr>
                              <m:t>0</m:t>
                            </m:r>
                          </m:sup>
                        </m:sSubSup>
                      </m:e>
                    </m:nary>
                    <m:sSubSup>
                      <m:sSubSupPr>
                        <m:ctrlPr>
                          <a:rPr lang="en-US" sz="2000" i="1">
                            <a:latin typeface="Cambria Math" panose="02040503050406030204" pitchFamily="18" charset="0"/>
                          </a:rPr>
                        </m:ctrlPr>
                      </m:sSubSupPr>
                      <m:e>
                        <m:r>
                          <a:rPr lang="en-US" sz="2000" i="1">
                            <a:latin typeface="Cambria Math" panose="02040503050406030204" pitchFamily="18" charset="0"/>
                          </a:rPr>
                          <m:t>𝑋</m:t>
                        </m:r>
                      </m:e>
                      <m:sub>
                        <m:r>
                          <a:rPr lang="en-US" sz="2000" b="0" i="1" smtClean="0">
                            <a:latin typeface="Cambria Math" panose="02040503050406030204" pitchFamily="18" charset="0"/>
                          </a:rPr>
                          <m:t>𝑖</m:t>
                        </m:r>
                      </m:sub>
                      <m:sup>
                        <m:r>
                          <a:rPr lang="en-US" sz="2000" b="0" i="1" smtClean="0">
                            <a:latin typeface="Cambria Math" panose="02040503050406030204" pitchFamily="18" charset="0"/>
                          </a:rPr>
                          <m:t>0</m:t>
                        </m:r>
                      </m:sup>
                    </m:sSubSup>
                    <m:r>
                      <a:rPr lang="en-US" sz="2000" b="0" i="1" smtClean="0">
                        <a:latin typeface="Cambria Math" panose="02040503050406030204" pitchFamily="18" charset="0"/>
                      </a:rPr>
                      <m:t>+</m:t>
                    </m:r>
                    <m:sSubSup>
                      <m:sSubSupPr>
                        <m:ctrlPr>
                          <a:rPr lang="en-US" sz="2000" i="1">
                            <a:latin typeface="Cambria Math" panose="02040503050406030204" pitchFamily="18" charset="0"/>
                          </a:rPr>
                        </m:ctrlPr>
                      </m:sSubSupPr>
                      <m:e>
                        <m:r>
                          <a:rPr lang="en-US" sz="2000" b="0" i="1" smtClean="0">
                            <a:latin typeface="Cambria Math" panose="02040503050406030204" pitchFamily="18" charset="0"/>
                          </a:rPr>
                          <m:t>𝑏</m:t>
                        </m:r>
                      </m:e>
                      <m:sub>
                        <m:r>
                          <a:rPr lang="en-US" sz="2000" i="1">
                            <a:latin typeface="Cambria Math" panose="02040503050406030204" pitchFamily="18" charset="0"/>
                          </a:rPr>
                          <m:t>𝑗</m:t>
                        </m:r>
                      </m:sub>
                      <m:sup>
                        <m:r>
                          <a:rPr lang="en-US" sz="2000" b="0" i="1" smtClean="0">
                            <a:latin typeface="Cambria Math" panose="02040503050406030204" pitchFamily="18" charset="0"/>
                          </a:rPr>
                          <m:t>0</m:t>
                        </m:r>
                      </m:sup>
                    </m:sSubSup>
                    <m:r>
                      <a:rPr lang="en-US" sz="2000" b="0" i="1" smtClean="0">
                        <a:latin typeface="Cambria Math" panose="02040503050406030204" pitchFamily="18" charset="0"/>
                      </a:rPr>
                      <m:t>)</m:t>
                    </m:r>
                  </m:oMath>
                </a14:m>
                <a:r>
                  <a:rPr lang="en-US" sz="2000" dirty="0"/>
                  <a:t> </a:t>
                </a:r>
              </a:p>
              <a:p>
                <a:r>
                  <a:rPr lang="en-US" sz="2000" dirty="0"/>
                  <a:t>Here, </a:t>
                </a:r>
                <a:r>
                  <a:rPr lang="en-US" dirty="0"/>
                  <a:t>j = 1, 2, . . . , </a:t>
                </a:r>
                <a14:m>
                  <m:oMath xmlns:m="http://schemas.openxmlformats.org/officeDocument/2006/math">
                    <m:sSubSup>
                      <m:sSubSupPr>
                        <m:ctrlPr>
                          <a:rPr lang="en-US" i="1" smtClean="0">
                            <a:latin typeface="Cambria Math" panose="02040503050406030204" pitchFamily="18" charset="0"/>
                          </a:rPr>
                        </m:ctrlPr>
                      </m:sSubSupPr>
                      <m:e>
                        <m:r>
                          <a:rPr lang="en-US" b="0" i="1" smtClean="0">
                            <a:latin typeface="Cambria Math" panose="02040503050406030204" pitchFamily="18" charset="0"/>
                          </a:rPr>
                          <m:t>𝑛</m:t>
                        </m:r>
                      </m:e>
                      <m:sub>
                        <m:r>
                          <a:rPr lang="en-US" b="0" i="1" smtClean="0">
                            <a:latin typeface="Cambria Math" panose="02040503050406030204" pitchFamily="18" charset="0"/>
                          </a:rPr>
                          <m:t>1</m:t>
                        </m:r>
                      </m:sub>
                      <m:sup/>
                    </m:sSubSup>
                  </m:oMath>
                </a14:m>
                <a:r>
                  <a:rPr lang="en-US" dirty="0"/>
                  <a:t> (</a:t>
                </a:r>
                <a14:m>
                  <m:oMath xmlns:m="http://schemas.openxmlformats.org/officeDocument/2006/math">
                    <m:sSubSup>
                      <m:sSubSupPr>
                        <m:ctrlPr>
                          <a:rPr lang="en-US" i="1">
                            <a:latin typeface="Cambria Math" panose="02040503050406030204" pitchFamily="18" charset="0"/>
                          </a:rPr>
                        </m:ctrlPr>
                      </m:sSubSupPr>
                      <m:e>
                        <m:r>
                          <a:rPr lang="en-US" i="1">
                            <a:latin typeface="Cambria Math" panose="02040503050406030204" pitchFamily="18" charset="0"/>
                          </a:rPr>
                          <m:t>𝑛</m:t>
                        </m:r>
                      </m:e>
                      <m:sub>
                        <m:r>
                          <a:rPr lang="en-US" i="1">
                            <a:latin typeface="Cambria Math" panose="02040503050406030204" pitchFamily="18" charset="0"/>
                          </a:rPr>
                          <m:t>1</m:t>
                        </m:r>
                      </m:sub>
                      <m:sup/>
                    </m:sSubSup>
                  </m:oMath>
                </a14:m>
                <a:r>
                  <a:rPr lang="en-US" dirty="0"/>
                  <a:t> is the number of nodes in the first hidden layer). </a:t>
                </a:r>
                <a:endParaRPr lang="en-US" sz="2000" dirty="0"/>
              </a:p>
              <a:p>
                <a:r>
                  <a:rPr lang="en-US" sz="2000" dirty="0"/>
                  <a:t>g(.) is </a:t>
                </a:r>
                <a:r>
                  <a:rPr lang="en-US" dirty="0"/>
                  <a:t>the sigmoid function. </a:t>
                </a:r>
              </a:p>
              <a:p>
                <a:r>
                  <a:rPr lang="en-US" dirty="0"/>
                  <a:t>Multiple layers can be stacked together using the above equation as a building block. </a:t>
                </a:r>
              </a:p>
              <a:p>
                <a:r>
                  <a:rPr lang="en-US" dirty="0"/>
                  <a:t>For a binary classification problem as this work, the output of the network can be a single node Xˆ. </a:t>
                </a:r>
                <a:endParaRPr lang="en-US" sz="2000" dirty="0"/>
              </a:p>
              <a:p>
                <a:endParaRPr lang="en-US" sz="2000" dirty="0"/>
              </a:p>
              <a:p>
                <a:endParaRPr lang="en-US" sz="2000" dirty="0"/>
              </a:p>
            </p:txBody>
          </p:sp>
        </mc:Choice>
        <mc:Fallback>
          <p:sp>
            <p:nvSpPr>
              <p:cNvPr id="3" name="Content Placeholder 2">
                <a:extLst>
                  <a:ext uri="{FF2B5EF4-FFF2-40B4-BE49-F238E27FC236}">
                    <a16:creationId xmlns:a16="http://schemas.microsoft.com/office/drawing/2014/main" id="{77C76EA7-BF2C-DA41-A1A4-D3C442B6A2D3}"/>
                  </a:ext>
                </a:extLst>
              </p:cNvPr>
              <p:cNvSpPr>
                <a:spLocks noGrp="1" noRot="1" noChangeAspect="1" noMove="1" noResize="1" noEditPoints="1" noAdjustHandles="1" noChangeArrowheads="1" noChangeShapeType="1" noTextEdit="1"/>
              </p:cNvSpPr>
              <p:nvPr>
                <p:ph idx="1"/>
              </p:nvPr>
            </p:nvSpPr>
            <p:spPr>
              <a:xfrm>
                <a:off x="2589212" y="2133600"/>
                <a:ext cx="9093272" cy="3777622"/>
              </a:xfrm>
              <a:blipFill>
                <a:blip r:embed="rId2"/>
                <a:stretch>
                  <a:fillRect l="-698" t="-2020" r="-978"/>
                </a:stretch>
              </a:blipFill>
            </p:spPr>
            <p:txBody>
              <a:bodyPr/>
              <a:lstStyle/>
              <a:p>
                <a:r>
                  <a:rPr lang="en-US">
                    <a:noFill/>
                  </a:rPr>
                  <a:t> </a:t>
                </a:r>
              </a:p>
            </p:txBody>
          </p:sp>
        </mc:Fallback>
      </mc:AlternateContent>
    </p:spTree>
    <p:extLst>
      <p:ext uri="{BB962C8B-B14F-4D97-AF65-F5344CB8AC3E}">
        <p14:creationId xmlns:p14="http://schemas.microsoft.com/office/powerpoint/2010/main" val="2694765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A29D9-B61C-794B-A9B2-0FDBD8518095}"/>
              </a:ext>
            </a:extLst>
          </p:cNvPr>
          <p:cNvSpPr>
            <a:spLocks noGrp="1"/>
          </p:cNvSpPr>
          <p:nvPr>
            <p:ph type="title"/>
          </p:nvPr>
        </p:nvSpPr>
        <p:spPr/>
        <p:txBody>
          <a:bodyPr>
            <a:normAutofit fontScale="90000"/>
          </a:bodyPr>
          <a:lstStyle/>
          <a:p>
            <a:r>
              <a:rPr lang="en-US" dirty="0"/>
              <a:t>Implementation Part 1: Shallow Network with Separable Filters </a:t>
            </a:r>
            <a:br>
              <a:rPr lang="en-US" dirty="0"/>
            </a:br>
            <a:endParaRPr lang="en-US" dirty="0"/>
          </a:p>
        </p:txBody>
      </p:sp>
      <p:sp>
        <p:nvSpPr>
          <p:cNvPr id="3" name="Content Placeholder 2">
            <a:extLst>
              <a:ext uri="{FF2B5EF4-FFF2-40B4-BE49-F238E27FC236}">
                <a16:creationId xmlns:a16="http://schemas.microsoft.com/office/drawing/2014/main" id="{E067FF6F-A673-2844-B925-E5137D887E69}"/>
              </a:ext>
            </a:extLst>
          </p:cNvPr>
          <p:cNvSpPr>
            <a:spLocks noGrp="1"/>
          </p:cNvSpPr>
          <p:nvPr>
            <p:ph idx="1"/>
          </p:nvPr>
        </p:nvSpPr>
        <p:spPr/>
        <p:txBody>
          <a:bodyPr/>
          <a:lstStyle/>
          <a:p>
            <a:r>
              <a:rPr lang="en-US" dirty="0"/>
              <a:t>During network training, we require the output to match the class label Y (with 1 for the positive class and 0 for negative) by minimizing the squared error E = ||Y − Xˆ||2</a:t>
            </a:r>
          </a:p>
          <a:p>
            <a:r>
              <a:rPr lang="en-US" dirty="0"/>
              <a:t>In object detection using a sliding window based approach, for each position hypothesis, we crop an image patch (with a pre-defined size) centered at the position hypothesis. </a:t>
            </a:r>
          </a:p>
          <a:p>
            <a:r>
              <a:rPr lang="en-US" dirty="0"/>
              <a:t>We then serialize the patch intensities into a vector as the input to calculate response Xˆ. After testing a patch, we shift the patch by one voxel (e.g., to the right) and repeat the above process again. </a:t>
            </a:r>
          </a:p>
          <a:p>
            <a:r>
              <a:rPr lang="en-US" dirty="0"/>
              <a:t>Such a naive implementation is time consuming. </a:t>
            </a:r>
          </a:p>
          <a:p>
            <a:endParaRPr lang="en-US" dirty="0"/>
          </a:p>
          <a:p>
            <a:endParaRPr lang="en-US" dirty="0"/>
          </a:p>
        </p:txBody>
      </p:sp>
    </p:spTree>
    <p:extLst>
      <p:ext uri="{BB962C8B-B14F-4D97-AF65-F5344CB8AC3E}">
        <p14:creationId xmlns:p14="http://schemas.microsoft.com/office/powerpoint/2010/main" val="3675567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01E2D-D3C9-EF40-9532-2ACC89804141}"/>
              </a:ext>
            </a:extLst>
          </p:cNvPr>
          <p:cNvSpPr>
            <a:spLocks noGrp="1"/>
          </p:cNvSpPr>
          <p:nvPr>
            <p:ph type="title"/>
          </p:nvPr>
        </p:nvSpPr>
        <p:spPr/>
        <p:txBody>
          <a:bodyPr>
            <a:normAutofit fontScale="90000"/>
          </a:bodyPr>
          <a:lstStyle/>
          <a:p>
            <a:r>
              <a:rPr lang="en-US" dirty="0"/>
              <a:t>Implementation Part 1: Shallow Network with Separable Filters </a:t>
            </a:r>
            <a:br>
              <a:rPr lang="en-US" dirty="0"/>
            </a:br>
            <a:endParaRPr lang="en-US"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67218FEF-8CC9-9640-8F0F-7540AF17A02F}"/>
                  </a:ext>
                </a:extLst>
              </p:cNvPr>
              <p:cNvSpPr>
                <a:spLocks noGrp="1"/>
              </p:cNvSpPr>
              <p:nvPr>
                <p:ph idx="1"/>
              </p:nvPr>
            </p:nvSpPr>
            <p:spPr>
              <a:xfrm>
                <a:off x="2589212" y="2133600"/>
                <a:ext cx="8915400" cy="4390030"/>
              </a:xfrm>
            </p:spPr>
            <p:txBody>
              <a:bodyPr>
                <a:normAutofit/>
              </a:bodyPr>
              <a:lstStyle/>
              <a:p>
                <a:r>
                  <a:rPr lang="en-US" dirty="0"/>
                  <a:t>What we can instead do is, treat the weights of a node in the first hidden layer as a filter. The first term of the response is a dot-product of the filter and the image patch intensities. </a:t>
                </a:r>
              </a:p>
              <a:p>
                <a:pPr marL="0" indent="0">
                  <a:buNone/>
                </a:pPr>
                <a:r>
                  <a:rPr lang="en-US" dirty="0"/>
                  <a:t>					</a:t>
                </a:r>
                <a14:m>
                  <m:oMath xmlns:m="http://schemas.openxmlformats.org/officeDocument/2006/math">
                    <m:sSubSup>
                      <m:sSubSupPr>
                        <m:ctrlPr>
                          <a:rPr lang="en-US" i="1">
                            <a:latin typeface="Cambria Math" panose="02040503050406030204" pitchFamily="18" charset="0"/>
                          </a:rPr>
                        </m:ctrlPr>
                      </m:sSubSupPr>
                      <m:e>
                        <m:r>
                          <a:rPr lang="en-US" i="1">
                            <a:latin typeface="Cambria Math" panose="02040503050406030204" pitchFamily="18" charset="0"/>
                          </a:rPr>
                          <m:t>𝑋</m:t>
                        </m:r>
                      </m:e>
                      <m:sub>
                        <m:r>
                          <a:rPr lang="en-US" i="1">
                            <a:latin typeface="Cambria Math" panose="02040503050406030204" pitchFamily="18" charset="0"/>
                          </a:rPr>
                          <m:t>𝑗</m:t>
                        </m:r>
                      </m:sub>
                      <m:sup>
                        <m:r>
                          <a:rPr lang="en-US" i="1">
                            <a:latin typeface="Cambria Math" panose="02040503050406030204" pitchFamily="18" charset="0"/>
                          </a:rPr>
                          <m:t>1</m:t>
                        </m:r>
                      </m:sup>
                    </m:sSubSup>
                  </m:oMath>
                </a14:m>
                <a:r>
                  <a:rPr lang="en-US" dirty="0"/>
                  <a:t> = </a:t>
                </a:r>
                <a14:m>
                  <m:oMath xmlns:m="http://schemas.openxmlformats.org/officeDocument/2006/math">
                    <m:r>
                      <a:rPr lang="en-US" i="1">
                        <a:latin typeface="Cambria Math" panose="02040503050406030204" pitchFamily="18" charset="0"/>
                      </a:rPr>
                      <m:t>𝑔</m:t>
                    </m:r>
                    <m:r>
                      <a:rPr lang="en-US" i="1">
                        <a:latin typeface="Cambria Math" panose="02040503050406030204" pitchFamily="18" charset="0"/>
                      </a:rPr>
                      <m:t>(</m:t>
                    </m:r>
                    <m:nary>
                      <m:naryPr>
                        <m:chr m:val="∑"/>
                        <m:ctrlPr>
                          <a:rPr lang="pt" i="1">
                            <a:latin typeface="Cambria Math" panose="02040503050406030204" pitchFamily="18" charset="0"/>
                          </a:rPr>
                        </m:ctrlPr>
                      </m:naryPr>
                      <m:sub>
                        <m:r>
                          <m:rPr>
                            <m:brk m:alnAt="23"/>
                          </m:rPr>
                          <a:rPr lang="en-US" i="1">
                            <a:latin typeface="Cambria Math" panose="02040503050406030204" pitchFamily="18" charset="0"/>
                          </a:rPr>
                          <m:t>𝑖</m:t>
                        </m:r>
                        <m:r>
                          <a:rPr lang="pt" i="1">
                            <a:latin typeface="Cambria Math" panose="02040503050406030204" pitchFamily="18" charset="0"/>
                          </a:rPr>
                          <m:t>=</m:t>
                        </m:r>
                        <m:r>
                          <a:rPr lang="en-US" i="1">
                            <a:latin typeface="Cambria Math" panose="02040503050406030204" pitchFamily="18" charset="0"/>
                          </a:rPr>
                          <m:t>1</m:t>
                        </m:r>
                      </m:sub>
                      <m:sup>
                        <m:r>
                          <a:rPr lang="pt" i="1">
                            <a:latin typeface="Cambria Math" panose="02040503050406030204" pitchFamily="18" charset="0"/>
                          </a:rPr>
                          <m:t>𝑛</m:t>
                        </m:r>
                      </m:sup>
                      <m:e>
                        <m:sSubSup>
                          <m:sSubSupPr>
                            <m:ctrlPr>
                              <a:rPr lang="en-US" i="1">
                                <a:latin typeface="Cambria Math" panose="02040503050406030204" pitchFamily="18" charset="0"/>
                              </a:rPr>
                            </m:ctrlPr>
                          </m:sSubSupPr>
                          <m:e>
                            <m:r>
                              <a:rPr lang="en-US" i="1">
                                <a:latin typeface="Cambria Math" panose="02040503050406030204" pitchFamily="18" charset="0"/>
                              </a:rPr>
                              <m:t>𝑊</m:t>
                            </m:r>
                          </m:e>
                          <m:sub>
                            <m:r>
                              <a:rPr lang="en-US" i="1">
                                <a:latin typeface="Cambria Math" panose="02040503050406030204" pitchFamily="18" charset="0"/>
                              </a:rPr>
                              <m:t>𝑖</m:t>
                            </m:r>
                            <m:r>
                              <a:rPr lang="en-US" i="1">
                                <a:latin typeface="Cambria Math" panose="02040503050406030204" pitchFamily="18" charset="0"/>
                              </a:rPr>
                              <m:t>,</m:t>
                            </m:r>
                            <m:r>
                              <a:rPr lang="en-US" i="1">
                                <a:latin typeface="Cambria Math" panose="02040503050406030204" pitchFamily="18" charset="0"/>
                              </a:rPr>
                              <m:t>𝑗</m:t>
                            </m:r>
                          </m:sub>
                          <m:sup>
                            <m:r>
                              <a:rPr lang="en-US" i="1">
                                <a:latin typeface="Cambria Math" panose="02040503050406030204" pitchFamily="18" charset="0"/>
                              </a:rPr>
                              <m:t>0</m:t>
                            </m:r>
                          </m:sup>
                        </m:sSubSup>
                      </m:e>
                    </m:nary>
                    <m:sSubSup>
                      <m:sSubSupPr>
                        <m:ctrlPr>
                          <a:rPr lang="en-US" i="1">
                            <a:latin typeface="Cambria Math" panose="02040503050406030204" pitchFamily="18" charset="0"/>
                          </a:rPr>
                        </m:ctrlPr>
                      </m:sSubSupPr>
                      <m:e>
                        <m:r>
                          <a:rPr lang="en-US" i="1">
                            <a:latin typeface="Cambria Math" panose="02040503050406030204" pitchFamily="18" charset="0"/>
                          </a:rPr>
                          <m:t>𝑋</m:t>
                        </m:r>
                      </m:e>
                      <m:sub>
                        <m:r>
                          <a:rPr lang="en-US" i="1">
                            <a:latin typeface="Cambria Math" panose="02040503050406030204" pitchFamily="18" charset="0"/>
                          </a:rPr>
                          <m:t>𝑖</m:t>
                        </m:r>
                      </m:sub>
                      <m:sup>
                        <m:r>
                          <a:rPr lang="en-US" i="1">
                            <a:latin typeface="Cambria Math" panose="02040503050406030204" pitchFamily="18" charset="0"/>
                          </a:rPr>
                          <m:t>0</m:t>
                        </m:r>
                      </m:sup>
                    </m:sSubSup>
                    <m:r>
                      <a:rPr lang="en-US" i="1">
                        <a:latin typeface="Cambria Math" panose="02040503050406030204" pitchFamily="18" charset="0"/>
                      </a:rPr>
                      <m:t>+</m:t>
                    </m:r>
                    <m:sSubSup>
                      <m:sSubSupPr>
                        <m:ctrlPr>
                          <a:rPr lang="en-US" i="1">
                            <a:latin typeface="Cambria Math" panose="02040503050406030204" pitchFamily="18" charset="0"/>
                          </a:rPr>
                        </m:ctrlPr>
                      </m:sSubSupPr>
                      <m:e>
                        <m:r>
                          <a:rPr lang="en-US" i="1">
                            <a:latin typeface="Cambria Math" panose="02040503050406030204" pitchFamily="18" charset="0"/>
                          </a:rPr>
                          <m:t>𝑏</m:t>
                        </m:r>
                      </m:e>
                      <m:sub>
                        <m:r>
                          <a:rPr lang="en-US" i="1">
                            <a:latin typeface="Cambria Math" panose="02040503050406030204" pitchFamily="18" charset="0"/>
                          </a:rPr>
                          <m:t>𝑗</m:t>
                        </m:r>
                      </m:sub>
                      <m:sup>
                        <m:r>
                          <a:rPr lang="en-US" i="1">
                            <a:latin typeface="Cambria Math" panose="02040503050406030204" pitchFamily="18" charset="0"/>
                          </a:rPr>
                          <m:t>0</m:t>
                        </m:r>
                      </m:sup>
                    </m:sSubSup>
                    <m:r>
                      <a:rPr lang="en-US" i="1">
                        <a:latin typeface="Cambria Math" panose="02040503050406030204" pitchFamily="18" charset="0"/>
                      </a:rPr>
                      <m:t>)</m:t>
                    </m:r>
                  </m:oMath>
                </a14:m>
                <a:endParaRPr lang="en-US" dirty="0"/>
              </a:p>
              <a:p>
                <a:pPr marL="0" indent="0">
                  <a:buNone/>
                </a:pPr>
                <a:endParaRPr lang="en-US" dirty="0"/>
              </a:p>
              <a:p>
                <a:r>
                  <a:rPr lang="en-US" dirty="0"/>
                  <a:t>Shifting the patch over the whole volume is equivalent to convolution using the filter. </a:t>
                </a:r>
              </a:p>
              <a:p>
                <a:r>
                  <a:rPr lang="en-US" dirty="0"/>
                  <a:t>Therefore, alternatively, we can perform convolution using each filter </a:t>
                </a:r>
                <a14:m>
                  <m:oMath xmlns:m="http://schemas.openxmlformats.org/officeDocument/2006/math">
                    <m:sSubSup>
                      <m:sSubSupPr>
                        <m:ctrlPr>
                          <a:rPr lang="en-US" i="1">
                            <a:latin typeface="Cambria Math" panose="02040503050406030204" pitchFamily="18" charset="0"/>
                          </a:rPr>
                        </m:ctrlPr>
                      </m:sSubSupPr>
                      <m:e>
                        <m:r>
                          <a:rPr lang="en-US" i="1">
                            <a:latin typeface="Cambria Math" panose="02040503050406030204" pitchFamily="18" charset="0"/>
                          </a:rPr>
                          <m:t>𝑊</m:t>
                        </m:r>
                      </m:e>
                      <m:sub>
                        <m:r>
                          <a:rPr lang="en-US" b="0" i="1" smtClean="0">
                            <a:latin typeface="Cambria Math" panose="02040503050406030204" pitchFamily="18" charset="0"/>
                          </a:rPr>
                          <m:t> </m:t>
                        </m:r>
                        <m:r>
                          <a:rPr lang="en-US" i="1">
                            <a:latin typeface="Cambria Math" panose="02040503050406030204" pitchFamily="18" charset="0"/>
                          </a:rPr>
                          <m:t>𝑗</m:t>
                        </m:r>
                      </m:sub>
                      <m:sup>
                        <m:r>
                          <a:rPr lang="en-US" i="1">
                            <a:latin typeface="Cambria Math" panose="02040503050406030204" pitchFamily="18" charset="0"/>
                          </a:rPr>
                          <m:t>0</m:t>
                        </m:r>
                      </m:sup>
                    </m:sSubSup>
                    <m:r>
                      <a:rPr lang="en-US" i="1">
                        <a:latin typeface="Cambria Math" panose="02040503050406030204" pitchFamily="18" charset="0"/>
                      </a:rPr>
                      <m:t> </m:t>
                    </m:r>
                  </m:oMath>
                </a14:m>
                <a:r>
                  <a:rPr lang="en-US" dirty="0"/>
                  <a:t>for j = 1, 2, . . . , n1 and cache the response maps. </a:t>
                </a:r>
              </a:p>
              <a:p>
                <a:r>
                  <a:rPr lang="en-US" dirty="0"/>
                  <a:t>During object detection, we can use the cached maps to retrieve the response of the first hidden layer. </a:t>
                </a:r>
              </a:p>
              <a:p>
                <a:pPr marL="0" indent="0">
                  <a:buNone/>
                </a:pPr>
                <a:r>
                  <a:rPr lang="en-US" dirty="0"/>
                  <a:t>						</a:t>
                </a:r>
              </a:p>
            </p:txBody>
          </p:sp>
        </mc:Choice>
        <mc:Fallback>
          <p:sp>
            <p:nvSpPr>
              <p:cNvPr id="3" name="Content Placeholder 2">
                <a:extLst>
                  <a:ext uri="{FF2B5EF4-FFF2-40B4-BE49-F238E27FC236}">
                    <a16:creationId xmlns:a16="http://schemas.microsoft.com/office/drawing/2014/main" id="{67218FEF-8CC9-9640-8F0F-7540AF17A02F}"/>
                  </a:ext>
                </a:extLst>
              </p:cNvPr>
              <p:cNvSpPr>
                <a:spLocks noGrp="1" noRot="1" noChangeAspect="1" noMove="1" noResize="1" noEditPoints="1" noAdjustHandles="1" noChangeArrowheads="1" noChangeShapeType="1" noTextEdit="1"/>
              </p:cNvSpPr>
              <p:nvPr>
                <p:ph idx="1"/>
              </p:nvPr>
            </p:nvSpPr>
            <p:spPr>
              <a:xfrm>
                <a:off x="2589212" y="2133600"/>
                <a:ext cx="8915400" cy="4390030"/>
              </a:xfrm>
              <a:blipFill>
                <a:blip r:embed="rId2"/>
                <a:stretch>
                  <a:fillRect l="-570" t="-578" r="-855"/>
                </a:stretch>
              </a:blipFill>
            </p:spPr>
            <p:txBody>
              <a:bodyPr/>
              <a:lstStyle/>
              <a:p>
                <a:r>
                  <a:rPr lang="en-US">
                    <a:noFill/>
                  </a:rPr>
                  <a:t> </a:t>
                </a:r>
              </a:p>
            </p:txBody>
          </p:sp>
        </mc:Fallback>
      </mc:AlternateContent>
    </p:spTree>
    <p:extLst>
      <p:ext uri="{BB962C8B-B14F-4D97-AF65-F5344CB8AC3E}">
        <p14:creationId xmlns:p14="http://schemas.microsoft.com/office/powerpoint/2010/main" val="428060525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{F606B579-336C-1048-A5E1-08160E072F47}tf10001069</Template>
  <TotalTime>875</TotalTime>
  <Words>1721</Words>
  <Application>Microsoft Macintosh PowerPoint</Application>
  <PresentationFormat>Widescreen</PresentationFormat>
  <Paragraphs>97</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Cambria Math</vt:lpstr>
      <vt:lpstr>Century Gothic</vt:lpstr>
      <vt:lpstr>Wingdings 3</vt:lpstr>
      <vt:lpstr>Wisp</vt:lpstr>
      <vt:lpstr>3D Deep Learning for Efficient and Robust Landmark Detection in Volumetric Data  </vt:lpstr>
      <vt:lpstr>Introduction</vt:lpstr>
      <vt:lpstr>Problems Faced with 3D Image Detection</vt:lpstr>
      <vt:lpstr>Implementation</vt:lpstr>
      <vt:lpstr>Training procedure of the proposed deep network based 3D landmark detection method.  </vt:lpstr>
      <vt:lpstr>Implementation (cont)</vt:lpstr>
      <vt:lpstr>Implementation Part 1: Shallow Network with Separable Filters  </vt:lpstr>
      <vt:lpstr>Implementation Part 1: Shallow Network with Separable Filters  </vt:lpstr>
      <vt:lpstr>Implementation Part 1: Shallow Network with Separable Filters  </vt:lpstr>
      <vt:lpstr>Implementation Part 1: Shallow Network with Separable Filters  </vt:lpstr>
      <vt:lpstr>Implementation Part 2: Training Sparse Deep Network   </vt:lpstr>
      <vt:lpstr>Implementation Part 2: Training Sparse Deep Network   </vt:lpstr>
      <vt:lpstr>Implementation Part 2: Training Sparse Deep Network</vt:lpstr>
      <vt:lpstr>Implementation Part 2: Training Sparse Deep Network</vt:lpstr>
      <vt:lpstr>Quantitative evaluation of carotid artery bifurcation detection accuracy on 455 CT scans based on a four-fold cross validation. The errors are reported in millimeters.  </vt:lpstr>
      <vt:lpstr>Building model on head-neck CT Dataset </vt:lpstr>
      <vt:lpstr>Building model on head-neck CT Dataset </vt:lpstr>
      <vt:lpstr>Conclusions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3D Deep Learning for Efficient and Robust Landmark Detection in Volumetric Data  </dc:title>
  <dc:creator>Kannan Neten Dharan Kannan Neten Dharan</dc:creator>
  <cp:lastModifiedBy>Kannan Neten Dharan Kannan Neten Dharan</cp:lastModifiedBy>
  <cp:revision>51</cp:revision>
  <dcterms:created xsi:type="dcterms:W3CDTF">2019-05-06T03:33:47Z</dcterms:created>
  <dcterms:modified xsi:type="dcterms:W3CDTF">2019-05-06T18:09:44Z</dcterms:modified>
</cp:coreProperties>
</file>